
<file path=[Content_Types].xml><?xml version="1.0" encoding="utf-8"?>
<Types xmlns="http://schemas.openxmlformats.org/package/2006/content-types">
  <Default Extension="jpg" ContentType="image/jp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74" r:id="rId7"/>
    <p:sldId id="261" r:id="rId8"/>
    <p:sldId id="262" r:id="rId9"/>
    <p:sldId id="263" r:id="rId10"/>
    <p:sldId id="264" r:id="rId11"/>
    <p:sldId id="265" r:id="rId12"/>
    <p:sldId id="266" r:id="rId13"/>
    <p:sldId id="267" r:id="rId14"/>
    <p:sldId id="278" r:id="rId15"/>
    <p:sldId id="268" r:id="rId16"/>
    <p:sldId id="277" r:id="rId17"/>
    <p:sldId id="269" r:id="rId18"/>
    <p:sldId id="276" r:id="rId19"/>
    <p:sldId id="270" r:id="rId20"/>
    <p:sldId id="280" r:id="rId21"/>
    <p:sldId id="279" r:id="rId22"/>
    <p:sldId id="275" r:id="rId23"/>
  </p:sldIdLst>
  <p:sldSz cx="12192000" cy="6858000"/>
  <p:notesSz cx="6950075" cy="923607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4F4C"/>
    <a:srgbClr val="B455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2" d="100"/>
          <a:sy n="112" d="100"/>
        </p:scale>
        <p:origin x="516" y="96"/>
      </p:cViewPr>
      <p:guideLst/>
    </p:cSldViewPr>
  </p:slideViewPr>
  <p:notesTextViewPr>
    <p:cViewPr>
      <p:scale>
        <a:sx n="1" d="1"/>
        <a:sy n="1" d="1"/>
      </p:scale>
      <p:origin x="0" y="0"/>
    </p:cViewPr>
  </p:notesTextViewPr>
  <p:sorterViewPr>
    <p:cViewPr>
      <p:scale>
        <a:sx n="100" d="100"/>
        <a:sy n="100" d="100"/>
      </p:scale>
      <p:origin x="0" y="-38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800" b="0" i="0" u="none" strike="noStrike">
                <a:solidFill>
                  <a:srgbClr val="0E3B3E"/>
                </a:solidFill>
                <a:latin typeface="Calibri"/>
              </a:defRPr>
            </a:pPr>
            <a:r>
              <a:rPr lang="en-US" sz="1800" b="0" i="0" u="none" strike="noStrike">
                <a:solidFill>
                  <a:srgbClr val="0E3B3E"/>
                </a:solidFill>
                <a:latin typeface="Calibri"/>
              </a:rPr>
              <a:t>Coverage by scenario: A (best case) to E (stressed)</a:t>
            </a:r>
          </a:p>
        </c:rich>
      </c:tx>
      <c:overlay val="0"/>
    </c:title>
    <c:autoTitleDeleted val="0"/>
    <c:plotArea>
      <c:layout/>
      <c:barChart>
        <c:barDir val="col"/>
        <c:grouping val="clustered"/>
        <c:varyColors val="0"/>
        <c:ser>
          <c:idx val="0"/>
          <c:order val="0"/>
          <c:tx>
            <c:strRef>
              <c:f>Sheet1!$B$1</c:f>
              <c:strCache>
                <c:ptCount val="5"/>
                <c:pt idx="0">
                  <c:v>A $466M</c:v>
                </c:pt>
                <c:pt idx="1">
                  <c:v>B $508M</c:v>
                </c:pt>
                <c:pt idx="2">
                  <c:v>C $574M</c:v>
                </c:pt>
                <c:pt idx="3">
                  <c:v>D $690M</c:v>
                </c:pt>
                <c:pt idx="4">
                  <c:v>E $835M</c:v>
                </c:pt>
              </c:strCache>
            </c:strRef>
          </c:tx>
          <c:spPr>
            <a:solidFill>
              <a:srgbClr val="1F6F6B"/>
            </a:solidFill>
            <a:effectLst/>
          </c:spPr>
          <c:invertIfNegative val="0"/>
          <c:dLbls>
            <c:numFmt formatCode="0.00" sourceLinked="0"/>
            <c:spPr>
              <a:noFill/>
              <a:ln>
                <a:noFill/>
              </a:ln>
              <a:effectLst/>
            </c:spPr>
            <c:txPr>
              <a:bodyPr/>
              <a:lstStyle/>
              <a:p>
                <a:pPr>
                  <a:defRPr sz="1800" b="0" i="0" u="none" strike="noStrike">
                    <a:solidFill>
                      <a:srgbClr val="0E3B3E"/>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A $466M</c:v>
                </c:pt>
                <c:pt idx="1">
                  <c:v>B $508M</c:v>
                </c:pt>
                <c:pt idx="2">
                  <c:v>C $574M</c:v>
                </c:pt>
                <c:pt idx="3">
                  <c:v>D $690M</c:v>
                </c:pt>
                <c:pt idx="4">
                  <c:v>E $835M</c:v>
                </c:pt>
              </c:strCache>
            </c:strRef>
          </c:cat>
          <c:val>
            <c:numRef>
              <c:f>Sheet1!$B$2:$B$6</c:f>
              <c:numCache>
                <c:formatCode>General</c:formatCode>
                <c:ptCount val="5"/>
                <c:pt idx="0">
                  <c:v>0.92</c:v>
                </c:pt>
                <c:pt idx="1">
                  <c:v>0.5</c:v>
                </c:pt>
                <c:pt idx="2">
                  <c:v>0.45</c:v>
                </c:pt>
                <c:pt idx="3">
                  <c:v>0.37</c:v>
                </c:pt>
                <c:pt idx="4">
                  <c:v>0.21</c:v>
                </c:pt>
              </c:numCache>
            </c:numRef>
          </c:val>
          <c:extLst>
            <c:ext xmlns:c16="http://schemas.microsoft.com/office/drawing/2014/chart" uri="{C3380CC4-5D6E-409C-BE32-E72D297353CC}">
              <c16:uniqueId val="{00000000-3B31-4A87-B9C9-37C49A758FE8}"/>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800" b="0" i="0" u="none" strike="noStrike">
                <a:solidFill>
                  <a:srgbClr val="3E4F4C"/>
                </a:solidFill>
                <a:latin typeface="Calibri"/>
              </a:defRPr>
            </a:pPr>
            <a:endParaRPr lang="en-US"/>
          </a:p>
        </c:txPr>
        <c:crossAx val="2094734552"/>
        <c:crosses val="autoZero"/>
        <c:auto val="1"/>
        <c:lblAlgn val="ctr"/>
        <c:lblOffset val="100"/>
        <c:noMultiLvlLbl val="1"/>
      </c:catAx>
      <c:valAx>
        <c:axId val="2094734552"/>
        <c:scaling>
          <c:orientation val="minMax"/>
          <c:max val="1.3"/>
          <c:min val="0"/>
        </c:scaling>
        <c:delete val="0"/>
        <c:axPos val="l"/>
        <c:majorGridlines>
          <c:spPr>
            <a:ln w="12700" cap="flat">
              <a:solidFill>
                <a:srgbClr val="EAF0EE"/>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800" b="0" i="0" u="none" strike="noStrike">
                <a:solidFill>
                  <a:srgbClr val="3E4F4C"/>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612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Draft presentation to the Board, 9/15/26. Nothing here is adopted policy — the ask is discussion and direction on the items in Part III.</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deck: three parts. Emphasize that the constraint section is not a list of excuses — it is what keeps the County from spending a year on instruments that will not survive review.</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five are the recurring collision points between what has been proposed and what a general law county can actually do. Everything in Part I expands one of these rows.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Pillar 2 and Pillar 3 of the CAP draft both assume some form of County equity or merchant share. This is the constitutional and federal wall those run into. The resilience carve-out is real and the County is already using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July 28 model rerun on the revised price range. The single most important exhibit is the affordable-price ceiling: roughly $112M against a $307.7M floor. Wildfire liability makes underwriting unlikely regardless of the coverage math.</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Wildfire liability is the obstacle the price sensitivity does not capture. Two anchors if asked: Trinity PUD (1982) is the last PUD in California organized to take over an electric distribution system — about 7,230 meters against our 36,343 — and Kirkwood Meadows PUD, formed 1985, bought a roughly 900-connection system from Mountain Utilities in 2011, so it is not a counterexample at scale. On the backstop: the Wildfire Fund's three participants are all IOUs. The April 2026 SB 254 report floats broader catastrophe models that could include local publicly owned utilities, but nothing has been enacted. Municipalization success rates are contested — APPA and the Edison Electric Institute publish very different counts — so avoid citing a number. On the liability point: California is effectively alone in letting fire victims recover from a utility without proving negligence. Inverse condemnation began as a rule for public entities, so a County PUD's exposure is the base case, not an extension.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to hold onto: preemption changed the forum, not the County's interests. What it did remove is the LORS hook the CAP toolbox is built 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consequential correction to the CAP draft. The intuition that a uniform template is safer than negotiating each deal is exactly backwards after Sheetz.</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argument against special districts generally — an argument against the specific work the proposal assigns them. The CFD landowner-vote point is the one that surprises people.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Part I on what the County can do. The Geysers framing correction matters because the proposal's urgency rests partly on a premise that the numbers do not support.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structural logic is the argument: the County's position should not collapse if a developer elects State certification. That is why posture and participation lead.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Board takes one operational point from the policy, it is that the leverage is at CEC scoping, not at the County's later use permit hearing. On lead agency, 15051(b)(1) is a presumption, not a rule, and it is subordinate to the (b) test of greatest responsibility for the project as a whole. In Center for Biological Diversity v. County of San Bernardino (2016) 247 Cal.App.4th 326 a limited-purpose water district was upheld as lead agency over the county, so do not present County lead status as automatic.</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fiscal-impact methodology is the item with the highest leverage per dollar — it is the record the CEC needs for a finding it is required to make.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Affirmative siting is the most expensive item in the policy and also the one that does the most work — it is simultaneously the setback defense, the tiering document, and the recruitment tool.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Flag for discussion: absolute versus criteria-based. Maximum protection carries maximum de facto ban and takings exposure.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Eight large-scale projects have expressed interest — geothermal, geologic hydrogen, pumped hydro, and wind. Formal exploratory applications are expected soon.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Items 1 through 4 are sequential and each depends on the one above it. The reason the sequencing matters: if the CEC certifies a project under AB 531, the County has no permit to grant. A community benefits agreement is the only instrument it holds, and the County aims to execute it before the Commission’s record closes. Owners shown are staff’s proposed assignments.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49EA1-1BAA-9BAB-DE6B-7A11067033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CC236C-D26E-7FCF-3FDF-EF862F94EC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FDDCDC-AAE6-437E-420B-E9C8915AEDB9}"/>
              </a:ext>
            </a:extLst>
          </p:cNvPr>
          <p:cNvSpPr>
            <a:spLocks noGrp="1"/>
          </p:cNvSpPr>
          <p:nvPr>
            <p:ph type="body" idx="1"/>
          </p:nvPr>
        </p:nvSpPr>
        <p:spPr/>
        <p:txBody>
          <a:bodyPr/>
          <a:lstStyle/>
          <a:p>
            <a:r>
              <a:rPr lang="en-US" dirty="0"/>
              <a:t>Draft presentation to the Board, 9/15/26. Nothing here is adopted policy — the ask is discussion and direction on the items in Part III.</a:t>
            </a:r>
          </a:p>
        </p:txBody>
      </p:sp>
      <p:sp>
        <p:nvSpPr>
          <p:cNvPr id="4" name="Slide Number Placeholder 3">
            <a:extLst>
              <a:ext uri="{FF2B5EF4-FFF2-40B4-BE49-F238E27FC236}">
                <a16:creationId xmlns:a16="http://schemas.microsoft.com/office/drawing/2014/main" id="{D5B08E00-F156-38C1-82BF-77D1DC99B4C2}"/>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1379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2C2E"/>
        </a:solidFill>
        <a:effectLst/>
      </p:bgPr>
    </p:bg>
    <p:spTree>
      <p:nvGrpSpPr>
        <p:cNvPr id="1" name=""/>
        <p:cNvGrpSpPr/>
        <p:nvPr/>
      </p:nvGrpSpPr>
      <p:grpSpPr>
        <a:xfrm>
          <a:off x="0" y="0"/>
          <a:ext cx="0" cy="0"/>
          <a:chOff x="0" y="0"/>
          <a:chExt cx="0" cy="0"/>
        </a:xfrm>
      </p:grpSpPr>
      <p:sp>
        <p:nvSpPr>
          <p:cNvPr id="2" name="Shape 0"/>
          <p:cNvSpPr/>
          <p:nvPr/>
        </p:nvSpPr>
        <p:spPr>
          <a:xfrm>
            <a:off x="8732520" y="-1371600"/>
            <a:ext cx="5120640" cy="5120640"/>
          </a:xfrm>
          <a:prstGeom prst="ellipse">
            <a:avLst/>
          </a:prstGeom>
          <a:solidFill>
            <a:srgbClr val="0E3B3E"/>
          </a:solidFill>
          <a:ln/>
        </p:spPr>
        <p:txBody>
          <a:bodyPr/>
          <a:lstStyle/>
          <a:p>
            <a:endParaRPr lang="en-US"/>
          </a:p>
        </p:txBody>
      </p:sp>
      <p:sp>
        <p:nvSpPr>
          <p:cNvPr id="3" name="Shape 1"/>
          <p:cNvSpPr/>
          <p:nvPr/>
        </p:nvSpPr>
        <p:spPr>
          <a:xfrm>
            <a:off x="9829800" y="-274320"/>
            <a:ext cx="2926080" cy="2926080"/>
          </a:xfrm>
          <a:prstGeom prst="ellipse">
            <a:avLst/>
          </a:prstGeom>
          <a:solidFill>
            <a:srgbClr val="1F6F6B"/>
          </a:solidFill>
          <a:ln/>
        </p:spPr>
        <p:txBody>
          <a:bodyPr/>
          <a:lstStyle/>
          <a:p>
            <a:endParaRPr lang="en-US"/>
          </a:p>
        </p:txBody>
      </p:sp>
      <p:sp>
        <p:nvSpPr>
          <p:cNvPr id="6" name="Text 4"/>
          <p:cNvSpPr txBox="1"/>
          <p:nvPr/>
        </p:nvSpPr>
        <p:spPr>
          <a:xfrm>
            <a:off x="566928" y="1783080"/>
            <a:ext cx="8138160" cy="9144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Draft Lake County Energy Strategy</a:t>
            </a:r>
            <a:endParaRPr lang="en-US" sz="4600" dirty="0"/>
          </a:p>
        </p:txBody>
      </p:sp>
      <p:sp>
        <p:nvSpPr>
          <p:cNvPr id="7" name="Text 5"/>
          <p:cNvSpPr txBox="1"/>
          <p:nvPr/>
        </p:nvSpPr>
        <p:spPr>
          <a:xfrm>
            <a:off x="566928" y="3108960"/>
            <a:ext cx="8138160" cy="502920"/>
          </a:xfrm>
          <a:prstGeom prst="rect">
            <a:avLst/>
          </a:prstGeom>
          <a:noFill/>
          <a:ln/>
        </p:spPr>
        <p:txBody>
          <a:bodyPr wrap="square" lIns="0" tIns="0" rIns="0" bIns="0" rtlCol="0" anchor="ctr"/>
          <a:lstStyle/>
          <a:p>
            <a:pPr marL="0" indent="0">
              <a:buNone/>
            </a:pPr>
            <a:r>
              <a:rPr lang="en-US" sz="2300" dirty="0">
                <a:solidFill>
                  <a:srgbClr val="BFD4CF"/>
                </a:solidFill>
                <a:latin typeface="Calibri" pitchFamily="34" charset="0"/>
                <a:ea typeface="Calibri" pitchFamily="34" charset="-122"/>
                <a:cs typeface="Calibri" pitchFamily="34" charset="-120"/>
              </a:rPr>
              <a:t>Constraints, Framework, and Recommended Next Steps</a:t>
            </a:r>
            <a:endParaRPr lang="en-US" sz="2300" dirty="0"/>
          </a:p>
        </p:txBody>
      </p:sp>
      <p:sp>
        <p:nvSpPr>
          <p:cNvPr id="8" name="Text 6"/>
          <p:cNvSpPr txBox="1"/>
          <p:nvPr/>
        </p:nvSpPr>
        <p:spPr>
          <a:xfrm>
            <a:off x="566928" y="3977640"/>
            <a:ext cx="8229600" cy="1371600"/>
          </a:xfrm>
          <a:prstGeom prst="rect">
            <a:avLst/>
          </a:prstGeom>
          <a:noFill/>
          <a:ln/>
        </p:spPr>
        <p:txBody>
          <a:bodyPr wrap="square" lIns="0" tIns="0" rIns="0" bIns="0" rtlCol="0" anchor="ctr"/>
          <a:lstStyle/>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Board of Supervisors  ·  September 15, 2026</a:t>
            </a: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Ben Rickelman, Deputy County Administrative Officer</a:t>
            </a:r>
          </a:p>
          <a:p>
            <a:pPr marL="0" indent="0">
              <a:lnSpc>
                <a:spcPts val="2800"/>
              </a:lnSpc>
              <a:buNone/>
            </a:pP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Prepared through the Ad Hoc Energy Policy Committee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PURPOSE</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What this presentation covers</a:t>
            </a:r>
            <a:endParaRPr lang="en-US" sz="3200" dirty="0"/>
          </a:p>
        </p:txBody>
      </p:sp>
      <p:sp>
        <p:nvSpPr>
          <p:cNvPr id="6" name="Shape 4"/>
          <p:cNvSpPr/>
          <p:nvPr/>
        </p:nvSpPr>
        <p:spPr>
          <a:xfrm>
            <a:off x="566928" y="1481327"/>
            <a:ext cx="3520440" cy="2704305"/>
          </a:xfrm>
          <a:prstGeom prst="roundRect">
            <a:avLst>
              <a:gd name="adj" fmla="val 1961"/>
            </a:avLst>
          </a:prstGeom>
          <a:solidFill>
            <a:srgbClr val="F5F8F7"/>
          </a:solidFill>
          <a:ln w="12700">
            <a:solidFill>
              <a:srgbClr val="EAF0EE"/>
            </a:solidFill>
            <a:prstDash val="solid"/>
          </a:ln>
        </p:spPr>
        <p:txBody>
          <a:bodyPr/>
          <a:lstStyle/>
          <a:p>
            <a:endParaRPr lang="en-US"/>
          </a:p>
        </p:txBody>
      </p:sp>
      <p:sp>
        <p:nvSpPr>
          <p:cNvPr id="7" name="Shape 5"/>
          <p:cNvSpPr/>
          <p:nvPr/>
        </p:nvSpPr>
        <p:spPr>
          <a:xfrm>
            <a:off x="816864" y="1582264"/>
            <a:ext cx="566928" cy="457200"/>
          </a:xfrm>
          <a:prstGeom prst="roundRect">
            <a:avLst>
              <a:gd name="adj" fmla="val 24000"/>
            </a:avLst>
          </a:prstGeom>
          <a:solidFill>
            <a:srgbClr val="B4551F"/>
          </a:solidFill>
          <a:ln/>
        </p:spPr>
        <p:txBody>
          <a:bodyPr/>
          <a:lstStyle/>
          <a:p>
            <a:endParaRPr lang="en-US"/>
          </a:p>
        </p:txBody>
      </p:sp>
      <p:sp>
        <p:nvSpPr>
          <p:cNvPr id="8" name="Text 6"/>
          <p:cNvSpPr txBox="1"/>
          <p:nvPr/>
        </p:nvSpPr>
        <p:spPr>
          <a:xfrm>
            <a:off x="822960" y="1585383"/>
            <a:ext cx="56692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I</a:t>
            </a:r>
            <a:endParaRPr lang="en-US" sz="2000" dirty="0"/>
          </a:p>
        </p:txBody>
      </p:sp>
      <p:sp>
        <p:nvSpPr>
          <p:cNvPr id="9" name="Text 7"/>
          <p:cNvSpPr txBox="1"/>
          <p:nvPr/>
        </p:nvSpPr>
        <p:spPr>
          <a:xfrm>
            <a:off x="822960" y="2331720"/>
            <a:ext cx="30175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Limits on local government</a:t>
            </a:r>
            <a:endParaRPr lang="en-US" sz="2000" dirty="0"/>
          </a:p>
        </p:txBody>
      </p:sp>
      <p:sp>
        <p:nvSpPr>
          <p:cNvPr id="10" name="Text 8"/>
          <p:cNvSpPr txBox="1"/>
          <p:nvPr/>
        </p:nvSpPr>
        <p:spPr>
          <a:xfrm>
            <a:off x="824601" y="2980943"/>
            <a:ext cx="3017520" cy="100584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What the County cannot do. </a:t>
            </a:r>
            <a:r>
              <a:rPr lang="en-US" dirty="0">
                <a:solidFill>
                  <a:srgbClr val="3E4F4C"/>
                </a:solidFill>
                <a:latin typeface="Calibri" pitchFamily="34" charset="0"/>
                <a:ea typeface="Calibri" pitchFamily="34" charset="-122"/>
                <a:cs typeface="Calibri" pitchFamily="34" charset="-120"/>
              </a:rPr>
              <a:t>L</a:t>
            </a:r>
            <a:r>
              <a:rPr lang="en-US" sz="1800" dirty="0">
                <a:solidFill>
                  <a:srgbClr val="3E4F4C"/>
                </a:solidFill>
                <a:latin typeface="Calibri" pitchFamily="34" charset="0"/>
                <a:ea typeface="Calibri" pitchFamily="34" charset="-122"/>
                <a:cs typeface="Calibri" pitchFamily="34" charset="-120"/>
              </a:rPr>
              <a:t>egal and financial limits that are settled, not arguable.</a:t>
            </a:r>
            <a:endParaRPr lang="en-US" sz="1800" dirty="0"/>
          </a:p>
        </p:txBody>
      </p:sp>
      <p:sp>
        <p:nvSpPr>
          <p:cNvPr id="11" name="Shape 9"/>
          <p:cNvSpPr/>
          <p:nvPr/>
        </p:nvSpPr>
        <p:spPr>
          <a:xfrm>
            <a:off x="4334256" y="1481328"/>
            <a:ext cx="3520440" cy="2704306"/>
          </a:xfrm>
          <a:prstGeom prst="roundRect">
            <a:avLst>
              <a:gd name="adj" fmla="val 1961"/>
            </a:avLst>
          </a:prstGeom>
          <a:solidFill>
            <a:srgbClr val="F5F8F7"/>
          </a:solidFill>
          <a:ln w="12700">
            <a:solidFill>
              <a:srgbClr val="EAF0EE"/>
            </a:solidFill>
            <a:prstDash val="solid"/>
          </a:ln>
        </p:spPr>
        <p:txBody>
          <a:bodyPr/>
          <a:lstStyle/>
          <a:p>
            <a:endParaRPr lang="en-US"/>
          </a:p>
        </p:txBody>
      </p:sp>
      <p:sp>
        <p:nvSpPr>
          <p:cNvPr id="12" name="Shape 10"/>
          <p:cNvSpPr/>
          <p:nvPr/>
        </p:nvSpPr>
        <p:spPr>
          <a:xfrm>
            <a:off x="4585716" y="1563624"/>
            <a:ext cx="566928" cy="457200"/>
          </a:xfrm>
          <a:prstGeom prst="roundRect">
            <a:avLst>
              <a:gd name="adj" fmla="val 24000"/>
            </a:avLst>
          </a:prstGeom>
          <a:solidFill>
            <a:srgbClr val="B4551F"/>
          </a:solidFill>
          <a:ln/>
        </p:spPr>
        <p:txBody>
          <a:bodyPr/>
          <a:lstStyle/>
          <a:p>
            <a:endParaRPr lang="en-US"/>
          </a:p>
        </p:txBody>
      </p:sp>
      <p:sp>
        <p:nvSpPr>
          <p:cNvPr id="13" name="Text 11"/>
          <p:cNvSpPr txBox="1"/>
          <p:nvPr/>
        </p:nvSpPr>
        <p:spPr>
          <a:xfrm>
            <a:off x="4585716" y="1587434"/>
            <a:ext cx="56692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II</a:t>
            </a:r>
            <a:endParaRPr lang="en-US" sz="2000" dirty="0"/>
          </a:p>
        </p:txBody>
      </p:sp>
      <p:sp>
        <p:nvSpPr>
          <p:cNvPr id="14" name="Text 12"/>
          <p:cNvSpPr txBox="1"/>
          <p:nvPr/>
        </p:nvSpPr>
        <p:spPr>
          <a:xfrm>
            <a:off x="4590288" y="2167128"/>
            <a:ext cx="30175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The draft strategy</a:t>
            </a:r>
            <a:endParaRPr lang="en-US" sz="2000" dirty="0"/>
          </a:p>
        </p:txBody>
      </p:sp>
      <p:sp>
        <p:nvSpPr>
          <p:cNvPr id="15" name="Text 13"/>
          <p:cNvSpPr txBox="1"/>
          <p:nvPr/>
        </p:nvSpPr>
        <p:spPr>
          <a:xfrm>
            <a:off x="4573641" y="2770375"/>
            <a:ext cx="3017520" cy="100584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high-level walk through the County Energy Strategy, section by section.</a:t>
            </a:r>
            <a:r>
              <a:rPr lang="en-US" dirty="0">
                <a:solidFill>
                  <a:srgbClr val="3E4F4C"/>
                </a:solidFill>
                <a:latin typeface="Calibri" pitchFamily="34" charset="0"/>
                <a:ea typeface="Calibri" pitchFamily="34" charset="-122"/>
                <a:cs typeface="Calibri" pitchFamily="34" charset="-120"/>
              </a:rPr>
              <a:t> </a:t>
            </a:r>
            <a:r>
              <a:rPr lang="en-US" sz="1800" dirty="0">
                <a:solidFill>
                  <a:srgbClr val="3E4F4C"/>
                </a:solidFill>
                <a:latin typeface="Calibri" pitchFamily="34" charset="0"/>
                <a:cs typeface="Calibri" pitchFamily="34" charset="-120"/>
              </a:rPr>
              <a:t>Draft Energy Strategy is under legal </a:t>
            </a:r>
            <a:r>
              <a:rPr lang="en-US" dirty="0">
                <a:solidFill>
                  <a:srgbClr val="3E4F4C"/>
                </a:solidFill>
                <a:latin typeface="Calibri" pitchFamily="34" charset="0"/>
                <a:cs typeface="Calibri" pitchFamily="34" charset="-120"/>
              </a:rPr>
              <a:t>r</a:t>
            </a:r>
            <a:r>
              <a:rPr lang="en-US" sz="1800" dirty="0">
                <a:solidFill>
                  <a:srgbClr val="3E4F4C"/>
                </a:solidFill>
                <a:latin typeface="Calibri" pitchFamily="34" charset="0"/>
                <a:cs typeface="Calibri" pitchFamily="34" charset="-120"/>
              </a:rPr>
              <a:t>eview.</a:t>
            </a:r>
            <a:endParaRPr lang="en-US" sz="1800" dirty="0"/>
          </a:p>
        </p:txBody>
      </p:sp>
      <p:sp>
        <p:nvSpPr>
          <p:cNvPr id="16" name="Shape 14"/>
          <p:cNvSpPr/>
          <p:nvPr/>
        </p:nvSpPr>
        <p:spPr>
          <a:xfrm>
            <a:off x="8101584" y="1481328"/>
            <a:ext cx="3520440" cy="2704306"/>
          </a:xfrm>
          <a:prstGeom prst="roundRect">
            <a:avLst>
              <a:gd name="adj" fmla="val 1961"/>
            </a:avLst>
          </a:prstGeom>
          <a:solidFill>
            <a:srgbClr val="F5F8F7"/>
          </a:solidFill>
          <a:ln w="12700">
            <a:solidFill>
              <a:srgbClr val="EAF0EE"/>
            </a:solidFill>
            <a:prstDash val="solid"/>
          </a:ln>
        </p:spPr>
        <p:txBody>
          <a:bodyPr/>
          <a:lstStyle/>
          <a:p>
            <a:endParaRPr lang="en-US"/>
          </a:p>
        </p:txBody>
      </p:sp>
      <p:sp>
        <p:nvSpPr>
          <p:cNvPr id="17" name="Shape 15"/>
          <p:cNvSpPr/>
          <p:nvPr/>
        </p:nvSpPr>
        <p:spPr>
          <a:xfrm>
            <a:off x="8357616" y="1563624"/>
            <a:ext cx="566928" cy="457200"/>
          </a:xfrm>
          <a:prstGeom prst="roundRect">
            <a:avLst>
              <a:gd name="adj" fmla="val 24000"/>
            </a:avLst>
          </a:prstGeom>
          <a:solidFill>
            <a:srgbClr val="B4551F"/>
          </a:solidFill>
          <a:ln/>
        </p:spPr>
        <p:txBody>
          <a:bodyPr/>
          <a:lstStyle/>
          <a:p>
            <a:endParaRPr lang="en-US"/>
          </a:p>
        </p:txBody>
      </p:sp>
      <p:sp>
        <p:nvSpPr>
          <p:cNvPr id="18" name="Text 16"/>
          <p:cNvSpPr txBox="1"/>
          <p:nvPr/>
        </p:nvSpPr>
        <p:spPr>
          <a:xfrm>
            <a:off x="8357616" y="1562983"/>
            <a:ext cx="566928" cy="45720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III</a:t>
            </a:r>
            <a:endParaRPr lang="en-US" sz="2000" dirty="0"/>
          </a:p>
        </p:txBody>
      </p:sp>
      <p:sp>
        <p:nvSpPr>
          <p:cNvPr id="19" name="Text 17"/>
          <p:cNvSpPr txBox="1"/>
          <p:nvPr/>
        </p:nvSpPr>
        <p:spPr>
          <a:xfrm>
            <a:off x="8357616" y="2167128"/>
            <a:ext cx="30175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Next steps</a:t>
            </a:r>
            <a:endParaRPr lang="en-US" sz="2000" dirty="0"/>
          </a:p>
        </p:txBody>
      </p:sp>
      <p:sp>
        <p:nvSpPr>
          <p:cNvPr id="20" name="Text 18"/>
          <p:cNvSpPr txBox="1"/>
          <p:nvPr/>
        </p:nvSpPr>
        <p:spPr>
          <a:xfrm>
            <a:off x="8322681" y="2770375"/>
            <a:ext cx="3017520" cy="100584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Recommended actions, split between exploratory and commercial projects. Energy </a:t>
            </a:r>
            <a:r>
              <a:rPr lang="en-US" dirty="0">
                <a:solidFill>
                  <a:srgbClr val="3E4F4C"/>
                </a:solidFill>
                <a:latin typeface="Calibri" pitchFamily="34" charset="0"/>
                <a:ea typeface="Calibri" pitchFamily="34" charset="-122"/>
                <a:cs typeface="Calibri" pitchFamily="34" charset="-120"/>
              </a:rPr>
              <a:t>Strategy for Board consideration in October.</a:t>
            </a:r>
            <a:endParaRPr lang="en-US" sz="1800" dirty="0"/>
          </a:p>
        </p:txBody>
      </p:sp>
      <p:sp>
        <p:nvSpPr>
          <p:cNvPr id="21" name="Shape 19"/>
          <p:cNvSpPr/>
          <p:nvPr/>
        </p:nvSpPr>
        <p:spPr>
          <a:xfrm>
            <a:off x="612648" y="4498848"/>
            <a:ext cx="11064240" cy="1481328"/>
          </a:xfrm>
          <a:prstGeom prst="roundRect">
            <a:avLst>
              <a:gd name="adj" fmla="val 3086"/>
            </a:avLst>
          </a:prstGeom>
          <a:solidFill>
            <a:srgbClr val="EAF0EE"/>
          </a:solidFill>
          <a:ln w="12700">
            <a:solidFill>
              <a:srgbClr val="EAF0EE"/>
            </a:solidFill>
            <a:prstDash val="solid"/>
          </a:ln>
        </p:spPr>
        <p:txBody>
          <a:bodyPr/>
          <a:lstStyle/>
          <a:p>
            <a:endParaRPr lang="en-US"/>
          </a:p>
        </p:txBody>
      </p:sp>
      <p:sp>
        <p:nvSpPr>
          <p:cNvPr id="22" name="Text 20"/>
          <p:cNvSpPr txBox="1"/>
          <p:nvPr/>
        </p:nvSpPr>
        <p:spPr>
          <a:xfrm>
            <a:off x="824601" y="4663088"/>
            <a:ext cx="10515600" cy="320040"/>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Constraints come first on purpose</a:t>
            </a:r>
            <a:endParaRPr lang="en-US" sz="2000" dirty="0"/>
          </a:p>
        </p:txBody>
      </p:sp>
      <p:sp>
        <p:nvSpPr>
          <p:cNvPr id="23" name="Text 21"/>
          <p:cNvSpPr txBox="1"/>
          <p:nvPr/>
        </p:nvSpPr>
        <p:spPr>
          <a:xfrm>
            <a:off x="859536" y="5024628"/>
            <a:ext cx="10515600" cy="86868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Most of what has been proposed to the County over the past year fails on a legal or financial limit rather than on merit. Naming those limits early is what makes the rest of the policy credible, and it is the fastest way to move the conversation to the tools that do work.</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Five limits that shape everything else</a:t>
            </a:r>
            <a:endParaRPr lang="en-US" sz="3200" dirty="0"/>
          </a:p>
        </p:txBody>
      </p:sp>
      <p:sp>
        <p:nvSpPr>
          <p:cNvPr id="6" name="Shape 4"/>
          <p:cNvSpPr/>
          <p:nvPr/>
        </p:nvSpPr>
        <p:spPr>
          <a:xfrm>
            <a:off x="566928" y="1463040"/>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7" name="Shape 5"/>
          <p:cNvSpPr/>
          <p:nvPr/>
        </p:nvSpPr>
        <p:spPr>
          <a:xfrm>
            <a:off x="822960" y="1563624"/>
            <a:ext cx="384048" cy="384048"/>
          </a:xfrm>
          <a:prstGeom prst="ellipse">
            <a:avLst/>
          </a:prstGeom>
          <a:solidFill>
            <a:srgbClr val="1F6F6B"/>
          </a:solidFill>
          <a:ln/>
        </p:spPr>
        <p:txBody>
          <a:bodyPr/>
          <a:lstStyle/>
          <a:p>
            <a:endParaRPr lang="en-US"/>
          </a:p>
        </p:txBody>
      </p:sp>
      <p:sp>
        <p:nvSpPr>
          <p:cNvPr id="8" name="Text 6"/>
          <p:cNvSpPr txBox="1"/>
          <p:nvPr/>
        </p:nvSpPr>
        <p:spPr>
          <a:xfrm>
            <a:off x="822960" y="1563624"/>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7"/>
          <p:cNvSpPr txBox="1"/>
          <p:nvPr/>
        </p:nvSpPr>
        <p:spPr>
          <a:xfrm>
            <a:off x="1371600" y="1536192"/>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Ownership — </a:t>
            </a:r>
            <a:r>
              <a:rPr lang="en-US" sz="1800" dirty="0">
                <a:solidFill>
                  <a:srgbClr val="3E4F4C"/>
                </a:solidFill>
                <a:latin typeface="Calibri" pitchFamily="34" charset="0"/>
                <a:ea typeface="Calibri" pitchFamily="34" charset="-122"/>
                <a:cs typeface="Calibri" pitchFamily="34" charset="-120"/>
              </a:rPr>
              <a:t>The County cannot hold equity in, or share revenue as an owner of, private generation* </a:t>
            </a:r>
            <a:endParaRPr lang="en-US" sz="1800" dirty="0"/>
          </a:p>
        </p:txBody>
      </p:sp>
      <p:sp>
        <p:nvSpPr>
          <p:cNvPr id="10" name="Shape 8"/>
          <p:cNvSpPr/>
          <p:nvPr/>
        </p:nvSpPr>
        <p:spPr>
          <a:xfrm>
            <a:off x="566928" y="2304288"/>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11" name="Shape 9"/>
          <p:cNvSpPr/>
          <p:nvPr/>
        </p:nvSpPr>
        <p:spPr>
          <a:xfrm>
            <a:off x="822960" y="2404872"/>
            <a:ext cx="384048" cy="384048"/>
          </a:xfrm>
          <a:prstGeom prst="ellipse">
            <a:avLst/>
          </a:prstGeom>
          <a:solidFill>
            <a:srgbClr val="1F6F6B"/>
          </a:solidFill>
          <a:ln/>
        </p:spPr>
        <p:txBody>
          <a:bodyPr/>
          <a:lstStyle/>
          <a:p>
            <a:endParaRPr lang="en-US"/>
          </a:p>
        </p:txBody>
      </p:sp>
      <p:sp>
        <p:nvSpPr>
          <p:cNvPr id="12" name="Text 10"/>
          <p:cNvSpPr txBox="1"/>
          <p:nvPr/>
        </p:nvSpPr>
        <p:spPr>
          <a:xfrm>
            <a:off x="822960" y="2404872"/>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3" name="Text 11"/>
          <p:cNvSpPr txBox="1"/>
          <p:nvPr/>
        </p:nvSpPr>
        <p:spPr>
          <a:xfrm>
            <a:off x="1371600" y="2377440"/>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Commodity — </a:t>
            </a:r>
            <a:r>
              <a:rPr lang="en-US" sz="1800" dirty="0">
                <a:solidFill>
                  <a:srgbClr val="3E4F4C"/>
                </a:solidFill>
                <a:latin typeface="Calibri" pitchFamily="34" charset="0"/>
                <a:ea typeface="Calibri" pitchFamily="34" charset="-122"/>
                <a:cs typeface="Calibri" pitchFamily="34" charset="-120"/>
              </a:rPr>
              <a:t>The County cannot take power at cost and resell it into the market</a:t>
            </a:r>
            <a:endParaRPr lang="en-US" sz="1800" dirty="0"/>
          </a:p>
        </p:txBody>
      </p:sp>
      <p:sp>
        <p:nvSpPr>
          <p:cNvPr id="14" name="Shape 12"/>
          <p:cNvSpPr/>
          <p:nvPr/>
        </p:nvSpPr>
        <p:spPr>
          <a:xfrm>
            <a:off x="566928" y="3145536"/>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15" name="Shape 13"/>
          <p:cNvSpPr/>
          <p:nvPr/>
        </p:nvSpPr>
        <p:spPr>
          <a:xfrm>
            <a:off x="822960" y="3246120"/>
            <a:ext cx="384048" cy="384048"/>
          </a:xfrm>
          <a:prstGeom prst="ellipse">
            <a:avLst/>
          </a:prstGeom>
          <a:solidFill>
            <a:srgbClr val="1F6F6B"/>
          </a:solidFill>
          <a:ln/>
        </p:spPr>
        <p:txBody>
          <a:bodyPr/>
          <a:lstStyle/>
          <a:p>
            <a:endParaRPr lang="en-US"/>
          </a:p>
        </p:txBody>
      </p:sp>
      <p:sp>
        <p:nvSpPr>
          <p:cNvPr id="16" name="Text 14"/>
          <p:cNvSpPr txBox="1"/>
          <p:nvPr/>
        </p:nvSpPr>
        <p:spPr>
          <a:xfrm>
            <a:off x="822960" y="3246120"/>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7" name="Text 15"/>
          <p:cNvSpPr txBox="1"/>
          <p:nvPr/>
        </p:nvSpPr>
        <p:spPr>
          <a:xfrm>
            <a:off x="1371600" y="3218688"/>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Wires — </a:t>
            </a:r>
            <a:r>
              <a:rPr lang="en-US" sz="1800" dirty="0">
                <a:solidFill>
                  <a:srgbClr val="3E4F4C"/>
                </a:solidFill>
                <a:latin typeface="Calibri" pitchFamily="34" charset="0"/>
                <a:ea typeface="Calibri" pitchFamily="34" charset="-122"/>
                <a:cs typeface="Calibri" pitchFamily="34" charset="-120"/>
              </a:rPr>
              <a:t>Acquiring PG&amp;E's distribution system is not financeable at any modeled price</a:t>
            </a:r>
            <a:endParaRPr lang="en-US" sz="1800" dirty="0"/>
          </a:p>
        </p:txBody>
      </p:sp>
      <p:sp>
        <p:nvSpPr>
          <p:cNvPr id="18" name="Shape 16"/>
          <p:cNvSpPr/>
          <p:nvPr/>
        </p:nvSpPr>
        <p:spPr>
          <a:xfrm>
            <a:off x="566928" y="3986784"/>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19" name="Shape 17"/>
          <p:cNvSpPr/>
          <p:nvPr/>
        </p:nvSpPr>
        <p:spPr>
          <a:xfrm>
            <a:off x="822960" y="4087368"/>
            <a:ext cx="384048" cy="384048"/>
          </a:xfrm>
          <a:prstGeom prst="ellipse">
            <a:avLst/>
          </a:prstGeom>
          <a:solidFill>
            <a:srgbClr val="1F6F6B"/>
          </a:solidFill>
          <a:ln/>
        </p:spPr>
        <p:txBody>
          <a:bodyPr/>
          <a:lstStyle/>
          <a:p>
            <a:endParaRPr lang="en-US"/>
          </a:p>
        </p:txBody>
      </p:sp>
      <p:sp>
        <p:nvSpPr>
          <p:cNvPr id="20" name="Text 18"/>
          <p:cNvSpPr txBox="1"/>
          <p:nvPr/>
        </p:nvSpPr>
        <p:spPr>
          <a:xfrm>
            <a:off x="822960" y="408736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1" name="Text 19"/>
          <p:cNvSpPr txBox="1"/>
          <p:nvPr/>
        </p:nvSpPr>
        <p:spPr>
          <a:xfrm>
            <a:off x="1371600" y="4059936"/>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Permitting — </a:t>
            </a:r>
            <a:r>
              <a:rPr lang="en-US" sz="1800" dirty="0">
                <a:solidFill>
                  <a:srgbClr val="3E4F4C"/>
                </a:solidFill>
                <a:latin typeface="Calibri" pitchFamily="34" charset="0"/>
                <a:ea typeface="Calibri" pitchFamily="34" charset="-122"/>
                <a:cs typeface="Calibri" pitchFamily="34" charset="-120"/>
              </a:rPr>
              <a:t>A developer may elect State certification; local permits are then displaced</a:t>
            </a:r>
            <a:endParaRPr lang="en-US" sz="1800" dirty="0"/>
          </a:p>
        </p:txBody>
      </p:sp>
      <p:sp>
        <p:nvSpPr>
          <p:cNvPr id="22" name="Shape 20"/>
          <p:cNvSpPr/>
          <p:nvPr/>
        </p:nvSpPr>
        <p:spPr>
          <a:xfrm>
            <a:off x="566928" y="4828032"/>
            <a:ext cx="11064240" cy="713232"/>
          </a:xfrm>
          <a:prstGeom prst="roundRect">
            <a:avLst>
              <a:gd name="adj" fmla="val 6410"/>
            </a:avLst>
          </a:prstGeom>
          <a:solidFill>
            <a:srgbClr val="F5F8F7"/>
          </a:solidFill>
          <a:ln w="12700">
            <a:solidFill>
              <a:srgbClr val="EAF0EE"/>
            </a:solidFill>
            <a:prstDash val="solid"/>
          </a:ln>
        </p:spPr>
        <p:txBody>
          <a:bodyPr/>
          <a:lstStyle/>
          <a:p>
            <a:endParaRPr lang="en-US"/>
          </a:p>
        </p:txBody>
      </p:sp>
      <p:sp>
        <p:nvSpPr>
          <p:cNvPr id="23" name="Shape 21"/>
          <p:cNvSpPr/>
          <p:nvPr/>
        </p:nvSpPr>
        <p:spPr>
          <a:xfrm>
            <a:off x="822960" y="4928616"/>
            <a:ext cx="384048" cy="384048"/>
          </a:xfrm>
          <a:prstGeom prst="ellipse">
            <a:avLst/>
          </a:prstGeom>
          <a:solidFill>
            <a:srgbClr val="1F6F6B"/>
          </a:solidFill>
          <a:ln/>
        </p:spPr>
        <p:txBody>
          <a:bodyPr/>
          <a:lstStyle/>
          <a:p>
            <a:endParaRPr lang="en-US"/>
          </a:p>
        </p:txBody>
      </p:sp>
      <p:sp>
        <p:nvSpPr>
          <p:cNvPr id="24" name="Text 22"/>
          <p:cNvSpPr txBox="1"/>
          <p:nvPr/>
        </p:nvSpPr>
        <p:spPr>
          <a:xfrm>
            <a:off x="822960" y="49286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25" name="Text 23"/>
          <p:cNvSpPr txBox="1"/>
          <p:nvPr/>
        </p:nvSpPr>
        <p:spPr>
          <a:xfrm>
            <a:off x="1371600" y="4901184"/>
            <a:ext cx="9966960" cy="566928"/>
          </a:xfrm>
          <a:prstGeom prst="rect">
            <a:avLst/>
          </a:prstGeom>
          <a:noFill/>
          <a:ln/>
        </p:spPr>
        <p:txBody>
          <a:bodyPr wrap="square" lIns="0" tIns="0" rIns="0" bIns="0" rtlCol="0" anchor="ctr"/>
          <a:lstStyle/>
          <a:p>
            <a:pPr marL="0" indent="0">
              <a:buNone/>
            </a:pPr>
            <a:r>
              <a:rPr lang="en-US" sz="1800" b="1" dirty="0">
                <a:solidFill>
                  <a:srgbClr val="0E3B3E"/>
                </a:solidFill>
                <a:latin typeface="Calibri" pitchFamily="34" charset="0"/>
                <a:ea typeface="Calibri" pitchFamily="34" charset="-122"/>
                <a:cs typeface="Calibri" pitchFamily="34" charset="-120"/>
              </a:rPr>
              <a:t>Money — </a:t>
            </a:r>
            <a:r>
              <a:rPr lang="en-US" sz="1800" dirty="0">
                <a:solidFill>
                  <a:srgbClr val="3E4F4C"/>
                </a:solidFill>
                <a:latin typeface="Calibri" pitchFamily="34" charset="0"/>
                <a:ea typeface="Calibri" pitchFamily="34" charset="-122"/>
                <a:cs typeface="Calibri" pitchFamily="34" charset="-120"/>
              </a:rPr>
              <a:t>A fixed, formula-driven payment applied to every project reads as a tax</a:t>
            </a:r>
            <a:endParaRPr lang="en-US" sz="1800" dirty="0"/>
          </a:p>
        </p:txBody>
      </p:sp>
      <p:sp>
        <p:nvSpPr>
          <p:cNvPr id="27" name="Shape 4">
            <a:extLst>
              <a:ext uri="{FF2B5EF4-FFF2-40B4-BE49-F238E27FC236}">
                <a16:creationId xmlns:a16="http://schemas.microsoft.com/office/drawing/2014/main" id="{187A894E-F8D2-0FBC-A52D-81DEF32B84D6}"/>
              </a:ext>
            </a:extLst>
          </p:cNvPr>
          <p:cNvSpPr/>
          <p:nvPr/>
        </p:nvSpPr>
        <p:spPr>
          <a:xfrm>
            <a:off x="563880" y="6007978"/>
            <a:ext cx="3341548" cy="465974"/>
          </a:xfrm>
          <a:prstGeom prst="roundRect">
            <a:avLst>
              <a:gd name="adj" fmla="val 6410"/>
            </a:avLst>
          </a:prstGeom>
          <a:solidFill>
            <a:srgbClr val="F5F8F7"/>
          </a:solidFill>
          <a:ln w="12700">
            <a:solidFill>
              <a:srgbClr val="EAF0EE"/>
            </a:solidFill>
            <a:prstDash val="solid"/>
          </a:ln>
        </p:spPr>
        <p:txBody>
          <a:bodyPr/>
          <a:lstStyle/>
          <a:p>
            <a:r>
              <a:rPr lang="en-US" dirty="0"/>
              <a:t>*Public purpose exception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3</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845820"/>
            <a:ext cx="10607040" cy="502920"/>
          </a:xfrm>
          <a:prstGeom prst="rect">
            <a:avLst/>
          </a:prstGeom>
          <a:noFill/>
          <a:ln/>
        </p:spPr>
        <p:txBody>
          <a:bodyPr wrap="square" lIns="0" tIns="0" rIns="0" bIns="0" rtlCol="0" anchor="ctr"/>
          <a:lstStyle/>
          <a:p>
            <a:pPr marL="0" indent="0">
              <a:buNone/>
            </a:pPr>
            <a:r>
              <a:rPr lang="en-US" sz="2800" b="1" dirty="0">
                <a:solidFill>
                  <a:srgbClr val="0E3B3E"/>
                </a:solidFill>
                <a:latin typeface="Cambria" pitchFamily="34" charset="0"/>
                <a:ea typeface="Cambria" pitchFamily="34" charset="-122"/>
                <a:cs typeface="Cambria" pitchFamily="34" charset="-120"/>
              </a:rPr>
              <a:t>The County cannot own merchant generation</a:t>
            </a:r>
            <a:endParaRPr lang="en-US" sz="2800" dirty="0"/>
          </a:p>
        </p:txBody>
      </p:sp>
      <p:sp>
        <p:nvSpPr>
          <p:cNvPr id="6" name="Shape 4"/>
          <p:cNvSpPr/>
          <p:nvPr/>
        </p:nvSpPr>
        <p:spPr>
          <a:xfrm>
            <a:off x="566928" y="1514035"/>
            <a:ext cx="5394960" cy="3567918"/>
          </a:xfrm>
          <a:prstGeom prst="roundRect">
            <a:avLst>
              <a:gd name="adj" fmla="val 1462"/>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762117" y="1783080"/>
            <a:ext cx="48463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No equity in private generation</a:t>
            </a:r>
            <a:endParaRPr lang="en-US" sz="2000" dirty="0"/>
          </a:p>
        </p:txBody>
      </p:sp>
      <p:sp>
        <p:nvSpPr>
          <p:cNvPr id="8" name="Text 6"/>
          <p:cNvSpPr txBox="1"/>
          <p:nvPr/>
        </p:nvSpPr>
        <p:spPr>
          <a:xfrm>
            <a:off x="762117" y="2362492"/>
            <a:ext cx="4846320" cy="2331720"/>
          </a:xfrm>
          <a:prstGeom prst="rect">
            <a:avLst/>
          </a:prstGeom>
          <a:noFill/>
          <a:ln/>
        </p:spPr>
        <p:txBody>
          <a:bodyPr wrap="square" lIns="0" tIns="0" rIns="0" bIns="0" rtlCol="0" anchor="t"/>
          <a:lstStyle/>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Cal. Const. art. XVI, § 6 bars a subdivision of the State from holding stock in a corporation.</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The same section bars gifts of public funds and lending County credit to a private venture.</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A general law county holds only the powers the Legislature has granted. No statute authorizes county equity in merchant generation.</a:t>
            </a:r>
            <a:endParaRPr lang="en-US" sz="1800" dirty="0"/>
          </a:p>
        </p:txBody>
      </p:sp>
      <p:sp>
        <p:nvSpPr>
          <p:cNvPr id="9" name="Shape 7"/>
          <p:cNvSpPr/>
          <p:nvPr/>
        </p:nvSpPr>
        <p:spPr>
          <a:xfrm>
            <a:off x="6230112" y="1514034"/>
            <a:ext cx="5394960" cy="3567919"/>
          </a:xfrm>
          <a:prstGeom prst="roundRect">
            <a:avLst>
              <a:gd name="adj" fmla="val 1462"/>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6510528" y="1691640"/>
            <a:ext cx="484632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No buying and reselling power</a:t>
            </a:r>
            <a:endParaRPr lang="en-US" sz="2000" dirty="0"/>
          </a:p>
        </p:txBody>
      </p:sp>
      <p:sp>
        <p:nvSpPr>
          <p:cNvPr id="11" name="Text 9"/>
          <p:cNvSpPr txBox="1"/>
          <p:nvPr/>
        </p:nvSpPr>
        <p:spPr>
          <a:xfrm>
            <a:off x="6510528" y="2103120"/>
            <a:ext cx="4846320" cy="2331720"/>
          </a:xfrm>
          <a:prstGeom prst="rect">
            <a:avLst/>
          </a:prstGeom>
          <a:noFill/>
          <a:ln/>
        </p:spPr>
        <p:txBody>
          <a:bodyPr wrap="square" lIns="0" tIns="0" rIns="0" bIns="0" rtlCol="0" anchor="t"/>
          <a:lstStyle/>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A county is not a public utility or load-serving entity under state law; it has no market entry point.</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State law defines an energy supplier as a utility, an Electric Service Provider, or a Community Choice Aggregator. Counties are not on the list.</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NCPA members are public agencies with their own or retail load. Absent a CCA or Public Utility District, the County has no market credit or commodity reserve.</a:t>
            </a:r>
            <a:endParaRPr lang="en-US" sz="1800" dirty="0"/>
          </a:p>
        </p:txBody>
      </p:sp>
      <p:sp>
        <p:nvSpPr>
          <p:cNvPr id="12" name="Shape 10"/>
          <p:cNvSpPr/>
          <p:nvPr/>
        </p:nvSpPr>
        <p:spPr>
          <a:xfrm>
            <a:off x="560832" y="5303520"/>
            <a:ext cx="11064240" cy="1325880"/>
          </a:xfrm>
          <a:prstGeom prst="roundRect">
            <a:avLst>
              <a:gd name="adj" fmla="val 3448"/>
            </a:avLst>
          </a:prstGeom>
          <a:solidFill>
            <a:srgbClr val="EAF0EE"/>
          </a:solidFill>
          <a:ln w="12700">
            <a:solidFill>
              <a:srgbClr val="EAF0EE"/>
            </a:solidFill>
            <a:prstDash val="solid"/>
          </a:ln>
        </p:spPr>
        <p:txBody>
          <a:bodyPr/>
          <a:lstStyle/>
          <a:p>
            <a:endParaRPr lang="en-US"/>
          </a:p>
        </p:txBody>
      </p:sp>
      <p:sp>
        <p:nvSpPr>
          <p:cNvPr id="13" name="Text 11"/>
          <p:cNvSpPr txBox="1"/>
          <p:nvPr/>
        </p:nvSpPr>
        <p:spPr>
          <a:xfrm>
            <a:off x="841248" y="5469518"/>
            <a:ext cx="27432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ea typeface="Calibri" pitchFamily="34" charset="-122"/>
                <a:cs typeface="Calibri" pitchFamily="34" charset="-120"/>
              </a:rPr>
              <a:t>What is allowed</a:t>
            </a:r>
            <a:endParaRPr lang="en-US" sz="2000" dirty="0"/>
          </a:p>
        </p:txBody>
      </p:sp>
      <p:sp>
        <p:nvSpPr>
          <p:cNvPr id="14" name="Text 12"/>
          <p:cNvSpPr txBox="1"/>
          <p:nvPr/>
        </p:nvSpPr>
        <p:spPr>
          <a:xfrm>
            <a:off x="859536" y="5897880"/>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County ownership of an asset built for a public resilience purpose rather than for market return. </a:t>
            </a:r>
            <a:r>
              <a:rPr lang="en-US" dirty="0">
                <a:solidFill>
                  <a:srgbClr val="3E4F4C"/>
                </a:solidFill>
                <a:latin typeface="Calibri" pitchFamily="34" charset="0"/>
                <a:ea typeface="Calibri" pitchFamily="34" charset="-122"/>
                <a:cs typeface="Calibri" pitchFamily="34" charset="-120"/>
              </a:rPr>
              <a:t>A</a:t>
            </a:r>
            <a:r>
              <a:rPr lang="en-US" sz="1800" dirty="0">
                <a:solidFill>
                  <a:srgbClr val="3E4F4C"/>
                </a:solidFill>
                <a:latin typeface="Calibri" pitchFamily="34" charset="0"/>
                <a:ea typeface="Calibri" pitchFamily="34" charset="-122"/>
                <a:cs typeface="Calibri" pitchFamily="34" charset="-120"/>
              </a:rPr>
              <a:t> microgrid, or the FLASHES pumped-hydro project may work. The test is the purpose the asset serves, not the technology.</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4</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Buying PG&amp;E's system does not pencil out</a:t>
            </a:r>
            <a:endParaRPr lang="en-US" sz="3200" dirty="0"/>
          </a:p>
        </p:txBody>
      </p:sp>
      <p:sp>
        <p:nvSpPr>
          <p:cNvPr id="6" name="Shape 4"/>
          <p:cNvSpPr/>
          <p:nvPr/>
        </p:nvSpPr>
        <p:spPr>
          <a:xfrm>
            <a:off x="566928" y="1481328"/>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795528" y="1627632"/>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$307.7M</a:t>
            </a:r>
            <a:endParaRPr lang="en-US" sz="2800" dirty="0"/>
          </a:p>
        </p:txBody>
      </p:sp>
      <p:sp>
        <p:nvSpPr>
          <p:cNvPr id="8" name="Text 6"/>
          <p:cNvSpPr txBox="1"/>
          <p:nvPr/>
        </p:nvSpPr>
        <p:spPr>
          <a:xfrm>
            <a:off x="2578608" y="1554480"/>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PG&amp;E's net assessed value in Lake County, FY 2024-25. </a:t>
            </a:r>
            <a:r>
              <a:rPr lang="en-US" dirty="0">
                <a:solidFill>
                  <a:srgbClr val="3E4F4C"/>
                </a:solidFill>
                <a:latin typeface="Calibri" pitchFamily="34" charset="0"/>
                <a:ea typeface="Calibri" pitchFamily="34" charset="-122"/>
                <a:cs typeface="Calibri" pitchFamily="34" charset="-120"/>
              </a:rPr>
              <a:t>T</a:t>
            </a:r>
            <a:r>
              <a:rPr lang="en-US" sz="1800" dirty="0">
                <a:solidFill>
                  <a:srgbClr val="3E4F4C"/>
                </a:solidFill>
                <a:latin typeface="Calibri" pitchFamily="34" charset="0"/>
                <a:ea typeface="Calibri" pitchFamily="34" charset="-122"/>
                <a:cs typeface="Calibri" pitchFamily="34" charset="-120"/>
              </a:rPr>
              <a:t>he floor of the range</a:t>
            </a:r>
            <a:endParaRPr lang="en-US" sz="1800" dirty="0"/>
          </a:p>
        </p:txBody>
      </p:sp>
      <p:sp>
        <p:nvSpPr>
          <p:cNvPr id="9" name="Shape 7"/>
          <p:cNvSpPr/>
          <p:nvPr/>
        </p:nvSpPr>
        <p:spPr>
          <a:xfrm>
            <a:off x="566928" y="2450592"/>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795528" y="2596896"/>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0.37x</a:t>
            </a:r>
            <a:endParaRPr lang="en-US" sz="2800" dirty="0"/>
          </a:p>
        </p:txBody>
      </p:sp>
      <p:sp>
        <p:nvSpPr>
          <p:cNvPr id="11" name="Text 9"/>
          <p:cNvSpPr txBox="1"/>
          <p:nvPr/>
        </p:nvSpPr>
        <p:spPr>
          <a:xfrm>
            <a:off x="2578608" y="2523744"/>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Coverage at $690M bond par (scenario D). A revenue bond covenant typically requires 1.25x</a:t>
            </a:r>
            <a:endParaRPr lang="en-US" sz="1800" dirty="0"/>
          </a:p>
        </p:txBody>
      </p:sp>
      <p:sp>
        <p:nvSpPr>
          <p:cNvPr id="12" name="Shape 10"/>
          <p:cNvSpPr/>
          <p:nvPr/>
        </p:nvSpPr>
        <p:spPr>
          <a:xfrm>
            <a:off x="566928" y="3419856"/>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795528" y="3566160"/>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+27.8%</a:t>
            </a:r>
            <a:endParaRPr lang="en-US" sz="2800" dirty="0"/>
          </a:p>
        </p:txBody>
      </p:sp>
      <p:sp>
        <p:nvSpPr>
          <p:cNvPr id="14" name="Text 12"/>
          <p:cNvSpPr txBox="1"/>
          <p:nvPr/>
        </p:nvSpPr>
        <p:spPr>
          <a:xfrm>
            <a:off x="2578608" y="3493008"/>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Day-one rate increase at $690M bond par, 5.5% financing. </a:t>
            </a:r>
            <a:r>
              <a:rPr lang="en-US" dirty="0">
                <a:solidFill>
                  <a:srgbClr val="3E4F4C"/>
                </a:solidFill>
                <a:latin typeface="Calibri" pitchFamily="34" charset="0"/>
                <a:ea typeface="Calibri" pitchFamily="34" charset="-122"/>
                <a:cs typeface="Calibri" pitchFamily="34" charset="-120"/>
              </a:rPr>
              <a:t>A</a:t>
            </a:r>
            <a:r>
              <a:rPr lang="en-US" sz="1800" dirty="0">
                <a:solidFill>
                  <a:srgbClr val="3E4F4C"/>
                </a:solidFill>
                <a:latin typeface="Calibri" pitchFamily="34" charset="0"/>
                <a:ea typeface="Calibri" pitchFamily="34" charset="-122"/>
                <a:cs typeface="Calibri" pitchFamily="34" charset="-120"/>
              </a:rPr>
              <a:t>bout $96 more per meter per month</a:t>
            </a:r>
            <a:endParaRPr lang="en-US" sz="1800" dirty="0"/>
          </a:p>
        </p:txBody>
      </p:sp>
      <p:sp>
        <p:nvSpPr>
          <p:cNvPr id="15" name="Shape 13"/>
          <p:cNvSpPr/>
          <p:nvPr/>
        </p:nvSpPr>
        <p:spPr>
          <a:xfrm>
            <a:off x="566928" y="4389120"/>
            <a:ext cx="5532120" cy="859536"/>
          </a:xfrm>
          <a:prstGeom prst="roundRect">
            <a:avLst>
              <a:gd name="adj" fmla="val 5319"/>
            </a:avLst>
          </a:prstGeom>
          <a:solidFill>
            <a:srgbClr val="F5F8F7"/>
          </a:solidFill>
          <a:ln w="12700">
            <a:solidFill>
              <a:srgbClr val="EAF0EE"/>
            </a:solidFill>
            <a:prstDash val="solid"/>
          </a:ln>
        </p:spPr>
        <p:txBody>
          <a:bodyPr/>
          <a:lstStyle/>
          <a:p>
            <a:endParaRPr lang="en-US"/>
          </a:p>
        </p:txBody>
      </p:sp>
      <p:sp>
        <p:nvSpPr>
          <p:cNvPr id="16" name="Text 14"/>
          <p:cNvSpPr txBox="1"/>
          <p:nvPr/>
        </p:nvSpPr>
        <p:spPr>
          <a:xfrm>
            <a:off x="795528" y="4535424"/>
            <a:ext cx="1691640" cy="548640"/>
          </a:xfrm>
          <a:prstGeom prst="rect">
            <a:avLst/>
          </a:prstGeom>
          <a:noFill/>
          <a:ln/>
        </p:spPr>
        <p:txBody>
          <a:bodyPr wrap="square" lIns="0" tIns="0" rIns="0" bIns="0" rtlCol="0" anchor="t"/>
          <a:lstStyle/>
          <a:p>
            <a:pPr marL="0" indent="0" algn="l">
              <a:buNone/>
            </a:pPr>
            <a:r>
              <a:rPr lang="en-US" sz="2800" b="1" dirty="0">
                <a:solidFill>
                  <a:srgbClr val="B4551F"/>
                </a:solidFill>
                <a:latin typeface="Calibri" pitchFamily="34" charset="0"/>
                <a:ea typeface="Calibri" pitchFamily="34" charset="-122"/>
                <a:cs typeface="Calibri" pitchFamily="34" charset="-120"/>
              </a:rPr>
              <a:t>$112M</a:t>
            </a:r>
            <a:endParaRPr lang="en-US" sz="2800" dirty="0"/>
          </a:p>
        </p:txBody>
      </p:sp>
      <p:sp>
        <p:nvSpPr>
          <p:cNvPr id="17" name="Text 15"/>
          <p:cNvSpPr txBox="1"/>
          <p:nvPr/>
        </p:nvSpPr>
        <p:spPr>
          <a:xfrm>
            <a:off x="2578608" y="4462272"/>
            <a:ext cx="3291840" cy="731520"/>
          </a:xfrm>
          <a:prstGeom prst="rect">
            <a:avLst/>
          </a:prstGeom>
          <a:noFill/>
          <a:ln/>
        </p:spPr>
        <p:txBody>
          <a:bodyPr wrap="square" lIns="0" tIns="0" rIns="0" bIns="0" rtlCol="0" anchor="ctr"/>
          <a:lstStyle/>
          <a:p>
            <a:pPr marL="0" indent="0" algn="l">
              <a:buNone/>
            </a:pPr>
            <a:r>
              <a:rPr lang="en-US" sz="1800" dirty="0">
                <a:solidFill>
                  <a:srgbClr val="3E4F4C"/>
                </a:solidFill>
                <a:latin typeface="Calibri" pitchFamily="34" charset="0"/>
                <a:ea typeface="Calibri" pitchFamily="34" charset="-122"/>
                <a:cs typeface="Calibri" pitchFamily="34" charset="-120"/>
              </a:rPr>
              <a:t>Maximum price the system supports at 1.25x coverage</a:t>
            </a:r>
            <a:endParaRPr lang="en-US" sz="1800" dirty="0"/>
          </a:p>
        </p:txBody>
      </p:sp>
      <p:graphicFrame>
        <p:nvGraphicFramePr>
          <p:cNvPr id="18" name="Chart 0"/>
          <p:cNvGraphicFramePr/>
          <p:nvPr/>
        </p:nvGraphicFramePr>
        <p:xfrm>
          <a:off x="6400800" y="1572768"/>
          <a:ext cx="5230368" cy="3246120"/>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 16"/>
          <p:cNvSpPr txBox="1"/>
          <p:nvPr/>
        </p:nvSpPr>
        <p:spPr>
          <a:xfrm>
            <a:off x="6400800" y="4864608"/>
            <a:ext cx="5230368" cy="274320"/>
          </a:xfrm>
          <a:prstGeom prst="rect">
            <a:avLst/>
          </a:prstGeom>
          <a:noFill/>
          <a:ln/>
        </p:spPr>
        <p:txBody>
          <a:bodyPr wrap="square" lIns="0" tIns="0" rIns="0" bIns="0" rtlCol="0" anchor="t"/>
          <a:lstStyle/>
          <a:p>
            <a:pPr marL="0" indent="0" algn="l">
              <a:buNone/>
            </a:pPr>
            <a:r>
              <a:rPr lang="en-US" sz="1800" i="1" dirty="0">
                <a:solidFill>
                  <a:srgbClr val="B4551F"/>
                </a:solidFill>
                <a:latin typeface="Calibri" pitchFamily="34" charset="0"/>
                <a:ea typeface="Calibri" pitchFamily="34" charset="-122"/>
                <a:cs typeface="Calibri" pitchFamily="34" charset="-120"/>
              </a:rPr>
              <a:t>Bondable threshold: 1.25x. No scenario clears 1.00x.</a:t>
            </a:r>
            <a:endParaRPr lang="en-US" sz="1800" dirty="0"/>
          </a:p>
        </p:txBody>
      </p:sp>
      <p:sp>
        <p:nvSpPr>
          <p:cNvPr id="20" name="Shape 17"/>
          <p:cNvSpPr/>
          <p:nvPr/>
        </p:nvSpPr>
        <p:spPr>
          <a:xfrm>
            <a:off x="566928" y="5349240"/>
            <a:ext cx="11064240" cy="960120"/>
          </a:xfrm>
          <a:prstGeom prst="roundRect">
            <a:avLst>
              <a:gd name="adj" fmla="val 4762"/>
            </a:avLst>
          </a:prstGeom>
          <a:solidFill>
            <a:srgbClr val="EAF0EE"/>
          </a:solidFill>
          <a:ln w="12700">
            <a:solidFill>
              <a:srgbClr val="EAF0EE"/>
            </a:solidFill>
            <a:prstDash val="solid"/>
          </a:ln>
        </p:spPr>
        <p:txBody>
          <a:bodyPr/>
          <a:lstStyle/>
          <a:p>
            <a:endParaRPr lang="en-US"/>
          </a:p>
        </p:txBody>
      </p:sp>
      <p:sp>
        <p:nvSpPr>
          <p:cNvPr id="21" name="Text 18"/>
          <p:cNvSpPr txBox="1"/>
          <p:nvPr/>
        </p:nvSpPr>
        <p:spPr>
          <a:xfrm>
            <a:off x="859536" y="5477256"/>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Required bond par runs $466M to $850M. The largest bond in County history is $20.64M. Driving operating cost to $400 per meter and removing the departing-load surcharge entirely still leaves coverage at 0.96x. </a:t>
            </a:r>
            <a:r>
              <a:rPr lang="en-US" dirty="0">
                <a:solidFill>
                  <a:srgbClr val="3E4F4C"/>
                </a:solidFill>
                <a:latin typeface="Calibri" pitchFamily="34" charset="0"/>
                <a:ea typeface="Calibri" pitchFamily="34" charset="-122"/>
                <a:cs typeface="Calibri" pitchFamily="34" charset="-120"/>
              </a:rPr>
              <a:t>T</a:t>
            </a:r>
            <a:r>
              <a:rPr lang="en-US" sz="1800" dirty="0">
                <a:solidFill>
                  <a:srgbClr val="3E4F4C"/>
                </a:solidFill>
                <a:latin typeface="Calibri" pitchFamily="34" charset="0"/>
                <a:ea typeface="Calibri" pitchFamily="34" charset="-122"/>
                <a:cs typeface="Calibri" pitchFamily="34" charset="-120"/>
              </a:rPr>
              <a:t>he conclusion does not turn on either contested assumption.</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5</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Wildfire risk closes the financing path</a:t>
            </a:r>
            <a:endParaRPr lang="en-US" sz="3200" dirty="0"/>
          </a:p>
        </p:txBody>
      </p:sp>
      <p:sp>
        <p:nvSpPr>
          <p:cNvPr id="6" name="Shape 4"/>
          <p:cNvSpPr/>
          <p:nvPr/>
        </p:nvSpPr>
        <p:spPr>
          <a:xfrm>
            <a:off x="566928" y="1463040"/>
            <a:ext cx="11064240" cy="1024128"/>
          </a:xfrm>
          <a:prstGeom prst="roundRect">
            <a:avLst>
              <a:gd name="adj" fmla="val 4464"/>
            </a:avLst>
          </a:prstGeom>
          <a:solidFill>
            <a:srgbClr val="EAF0EE"/>
          </a:solidFill>
          <a:ln w="12700">
            <a:solidFill>
              <a:srgbClr val="EAF0EE"/>
            </a:solidFill>
            <a:prstDash val="solid"/>
          </a:ln>
        </p:spPr>
        <p:txBody>
          <a:bodyPr/>
          <a:lstStyle/>
          <a:p>
            <a:endParaRPr lang="en-US"/>
          </a:p>
        </p:txBody>
      </p:sp>
      <p:sp>
        <p:nvSpPr>
          <p:cNvPr id="7" name="Text 5"/>
          <p:cNvSpPr txBox="1"/>
          <p:nvPr/>
        </p:nvSpPr>
        <p:spPr>
          <a:xfrm>
            <a:off x="683663" y="1664208"/>
            <a:ext cx="10827521" cy="685800"/>
          </a:xfrm>
          <a:prstGeom prst="rect">
            <a:avLst/>
          </a:prstGeom>
          <a:noFill/>
          <a:ln/>
        </p:spPr>
        <p:txBody>
          <a:bodyPr wrap="square" lIns="0" tIns="0" rIns="0" bIns="0" rtlCol="0" anchor="t"/>
          <a:lstStyle/>
          <a:p>
            <a:pPr marL="0" indent="0" algn="l">
              <a:buNone/>
            </a:pPr>
            <a:r>
              <a:rPr lang="en-US" sz="1800" b="1" dirty="0">
                <a:solidFill>
                  <a:srgbClr val="0E3B3E"/>
                </a:solidFill>
                <a:latin typeface="Calibri" pitchFamily="34" charset="0"/>
                <a:ea typeface="Calibri" pitchFamily="34" charset="-122"/>
                <a:cs typeface="Calibri" pitchFamily="34" charset="-120"/>
              </a:rPr>
              <a:t>Strict liability </a:t>
            </a:r>
            <a:r>
              <a:rPr lang="en-US" sz="1800" dirty="0">
                <a:solidFill>
                  <a:srgbClr val="3E4F4C"/>
                </a:solidFill>
                <a:latin typeface="Calibri" pitchFamily="34" charset="0"/>
                <a:ea typeface="Calibri" pitchFamily="34" charset="-122"/>
                <a:cs typeface="Calibri" pitchFamily="34" charset="-120"/>
              </a:rPr>
              <a:t>assumes that if a utility’s equipment starts a fire, it pays for the damage, even if it did nothing wrong.   </a:t>
            </a:r>
            <a:r>
              <a:rPr lang="en-US" sz="1800" b="1" dirty="0">
                <a:solidFill>
                  <a:srgbClr val="0E3B3E"/>
                </a:solidFill>
                <a:latin typeface="Calibri" pitchFamily="34" charset="0"/>
                <a:ea typeface="Calibri" pitchFamily="34" charset="-122"/>
                <a:cs typeface="Calibri" pitchFamily="34" charset="-120"/>
              </a:rPr>
              <a:t>Most other states </a:t>
            </a:r>
            <a:r>
              <a:rPr lang="en-US" sz="1800" dirty="0">
                <a:solidFill>
                  <a:srgbClr val="3E4F4C"/>
                </a:solidFill>
                <a:latin typeface="Calibri" pitchFamily="34" charset="0"/>
                <a:ea typeface="Calibri" pitchFamily="34" charset="-122"/>
                <a:cs typeface="Calibri" pitchFamily="34" charset="-120"/>
              </a:rPr>
              <a:t>make victims prove negligence first. California does not, and the rule applies first to public entities. A County utility would carry that exposure on a fire-exposed rural system, with only ratepayers behind it.</a:t>
            </a:r>
            <a:endParaRPr lang="en-US" sz="1800" dirty="0"/>
          </a:p>
        </p:txBody>
      </p:sp>
      <p:sp>
        <p:nvSpPr>
          <p:cNvPr id="8" name="Shape 6"/>
          <p:cNvSpPr/>
          <p:nvPr/>
        </p:nvSpPr>
        <p:spPr>
          <a:xfrm>
            <a:off x="566928" y="2670048"/>
            <a:ext cx="5394960" cy="2286000"/>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9" name="Text 7"/>
          <p:cNvSpPr txBox="1"/>
          <p:nvPr/>
        </p:nvSpPr>
        <p:spPr>
          <a:xfrm>
            <a:off x="841248" y="2871216"/>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No modern precedent at this scale</a:t>
            </a:r>
            <a:endParaRPr lang="en-US" sz="2000" dirty="0"/>
          </a:p>
        </p:txBody>
      </p:sp>
      <p:sp>
        <p:nvSpPr>
          <p:cNvPr id="10" name="Text 8"/>
          <p:cNvSpPr txBox="1"/>
          <p:nvPr/>
        </p:nvSpPr>
        <p:spPr>
          <a:xfrm>
            <a:off x="841248" y="3273552"/>
            <a:ext cx="4846320" cy="15087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Trinity PUD, formed in 1982, is the last California PUD organized to take over an electric distribution system. It serves about 7,300 meters. Lake County has 36,343.</a:t>
            </a:r>
            <a:endParaRPr lang="en-US" sz="1800" dirty="0"/>
          </a:p>
        </p:txBody>
      </p:sp>
      <p:sp>
        <p:nvSpPr>
          <p:cNvPr id="11" name="Shape 9"/>
          <p:cNvSpPr/>
          <p:nvPr/>
        </p:nvSpPr>
        <p:spPr>
          <a:xfrm>
            <a:off x="6236208" y="2670048"/>
            <a:ext cx="5394960" cy="2286000"/>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12" name="Text 10"/>
          <p:cNvSpPr txBox="1"/>
          <p:nvPr/>
        </p:nvSpPr>
        <p:spPr>
          <a:xfrm>
            <a:off x="6510528" y="2871216"/>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The State backstop does not reach a PUD</a:t>
            </a:r>
            <a:endParaRPr lang="en-US" sz="2000" dirty="0"/>
          </a:p>
        </p:txBody>
      </p:sp>
      <p:sp>
        <p:nvSpPr>
          <p:cNvPr id="13" name="Text 11"/>
          <p:cNvSpPr txBox="1"/>
          <p:nvPr/>
        </p:nvSpPr>
        <p:spPr>
          <a:xfrm>
            <a:off x="6510528" y="3273552"/>
            <a:ext cx="4846320" cy="15087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AB 1054 Wildfire Fund pays only three participating electrical corporations: PG&amp;E, Southern California Edison, San Diego Gas &amp;</a:t>
            </a:r>
            <a:r>
              <a:rPr lang="en-US" dirty="0">
                <a:solidFill>
                  <a:srgbClr val="3E4F4C"/>
                </a:solidFill>
                <a:latin typeface="Calibri" pitchFamily="34" charset="0"/>
                <a:ea typeface="Calibri" pitchFamily="34" charset="-122"/>
                <a:cs typeface="Calibri" pitchFamily="34" charset="-120"/>
              </a:rPr>
              <a:t> </a:t>
            </a:r>
            <a:r>
              <a:rPr lang="en-US" sz="1800" dirty="0">
                <a:solidFill>
                  <a:srgbClr val="3E4F4C"/>
                </a:solidFill>
                <a:latin typeface="Calibri" pitchFamily="34" charset="0"/>
                <a:ea typeface="Calibri" pitchFamily="34" charset="-122"/>
                <a:cs typeface="Calibri" pitchFamily="34" charset="-120"/>
              </a:rPr>
              <a:t>Electric. Publicly owned utilities are not eligible. SB 254 added $18B but not eligibility.</a:t>
            </a:r>
            <a:endParaRPr lang="en-US" sz="1800" dirty="0"/>
          </a:p>
        </p:txBody>
      </p:sp>
      <p:sp>
        <p:nvSpPr>
          <p:cNvPr id="14" name="Shape 12"/>
          <p:cNvSpPr/>
          <p:nvPr/>
        </p:nvSpPr>
        <p:spPr>
          <a:xfrm>
            <a:off x="566928" y="5074920"/>
            <a:ext cx="11064240" cy="1399032"/>
          </a:xfrm>
          <a:prstGeom prst="roundRect">
            <a:avLst>
              <a:gd name="adj" fmla="val 3571"/>
            </a:avLst>
          </a:prstGeom>
          <a:solidFill>
            <a:srgbClr val="EAF0EE"/>
          </a:solidFill>
          <a:ln w="12700">
            <a:solidFill>
              <a:srgbClr val="EAF0EE"/>
            </a:solidFill>
            <a:prstDash val="solid"/>
          </a:ln>
        </p:spPr>
        <p:txBody>
          <a:bodyPr/>
          <a:lstStyle/>
          <a:p>
            <a:endParaRPr lang="en-US"/>
          </a:p>
        </p:txBody>
      </p:sp>
      <p:sp>
        <p:nvSpPr>
          <p:cNvPr id="15" name="Text 13"/>
          <p:cNvSpPr txBox="1"/>
          <p:nvPr/>
        </p:nvSpPr>
        <p:spPr>
          <a:xfrm>
            <a:off x="859536" y="5230368"/>
            <a:ext cx="27432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ea typeface="Calibri" pitchFamily="34" charset="-122"/>
                <a:cs typeface="Calibri" pitchFamily="34" charset="-120"/>
              </a:rPr>
              <a:t>Why price is not the fix</a:t>
            </a:r>
            <a:endParaRPr lang="en-US" sz="2000" dirty="0"/>
          </a:p>
        </p:txBody>
      </p:sp>
      <p:sp>
        <p:nvSpPr>
          <p:cNvPr id="16" name="Text 14"/>
          <p:cNvSpPr txBox="1"/>
          <p:nvPr/>
        </p:nvSpPr>
        <p:spPr>
          <a:xfrm>
            <a:off x="859536" y="5559552"/>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lower acquisition price would improve the coverage ratio. It would not give the County a </a:t>
            </a:r>
            <a:r>
              <a:rPr lang="en-US" sz="1800" b="1" dirty="0">
                <a:solidFill>
                  <a:srgbClr val="3E4F4C"/>
                </a:solidFill>
                <a:latin typeface="Calibri" pitchFamily="34" charset="0"/>
                <a:ea typeface="Calibri" pitchFamily="34" charset="-122"/>
                <a:cs typeface="Calibri" pitchFamily="34" charset="-120"/>
              </a:rPr>
              <a:t>wildfire liability backstop </a:t>
            </a:r>
            <a:r>
              <a:rPr lang="en-US" sz="1800" dirty="0">
                <a:solidFill>
                  <a:srgbClr val="3E4F4C"/>
                </a:solidFill>
                <a:latin typeface="Calibri" pitchFamily="34" charset="0"/>
                <a:ea typeface="Calibri" pitchFamily="34" charset="-122"/>
                <a:cs typeface="Calibri" pitchFamily="34" charset="-120"/>
              </a:rPr>
              <a:t>or a </a:t>
            </a:r>
            <a:r>
              <a:rPr lang="en-US" sz="1800" b="1" dirty="0">
                <a:solidFill>
                  <a:srgbClr val="3E4F4C"/>
                </a:solidFill>
                <a:latin typeface="Calibri" pitchFamily="34" charset="0"/>
                <a:ea typeface="Calibri" pitchFamily="34" charset="-122"/>
                <a:cs typeface="Calibri" pitchFamily="34" charset="-120"/>
              </a:rPr>
              <a:t>rating agency willing to underwrite one</a:t>
            </a:r>
            <a:r>
              <a:rPr lang="en-US" sz="1800" dirty="0">
                <a:solidFill>
                  <a:srgbClr val="3E4F4C"/>
                </a:solidFill>
                <a:latin typeface="Calibri" pitchFamily="34" charset="0"/>
                <a:ea typeface="Calibri" pitchFamily="34" charset="-122"/>
                <a:cs typeface="Calibri" pitchFamily="34" charset="-120"/>
              </a:rPr>
              <a:t>. Revenue bonds for this purchase are unlikely to be marketable at any price the model produces.</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6</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State permitting limits what the County can require</a:t>
            </a:r>
            <a:endParaRPr lang="en-US" sz="3200" dirty="0"/>
          </a:p>
        </p:txBody>
      </p:sp>
      <p:sp>
        <p:nvSpPr>
          <p:cNvPr id="6" name="Shape 4"/>
          <p:cNvSpPr/>
          <p:nvPr/>
        </p:nvSpPr>
        <p:spPr>
          <a:xfrm>
            <a:off x="566928" y="1463040"/>
            <a:ext cx="11064240" cy="1327954"/>
          </a:xfrm>
          <a:prstGeom prst="roundRect">
            <a:avLst>
              <a:gd name="adj" fmla="val 4464"/>
            </a:avLst>
          </a:prstGeom>
          <a:solidFill>
            <a:srgbClr val="EAF0EE"/>
          </a:solidFill>
          <a:ln w="12700">
            <a:solidFill>
              <a:srgbClr val="EAF0EE"/>
            </a:solidFill>
            <a:prstDash val="solid"/>
          </a:ln>
        </p:spPr>
        <p:txBody>
          <a:bodyPr/>
          <a:lstStyle/>
          <a:p>
            <a:endParaRPr lang="en-US"/>
          </a:p>
        </p:txBody>
      </p:sp>
      <p:sp>
        <p:nvSpPr>
          <p:cNvPr id="7" name="Text 5"/>
          <p:cNvSpPr txBox="1"/>
          <p:nvPr/>
        </p:nvSpPr>
        <p:spPr>
          <a:xfrm>
            <a:off x="859536" y="1664208"/>
            <a:ext cx="10515600" cy="685800"/>
          </a:xfrm>
          <a:prstGeom prst="rect">
            <a:avLst/>
          </a:prstGeom>
          <a:noFill/>
          <a:ln/>
        </p:spPr>
        <p:txBody>
          <a:bodyPr wrap="square" lIns="0" tIns="0" rIns="0" bIns="0" rtlCol="0" anchor="t"/>
          <a:lstStyle/>
          <a:p>
            <a:pPr marL="0" indent="0" algn="l">
              <a:buNone/>
            </a:pPr>
            <a:r>
              <a:rPr lang="en-US" sz="1800" b="1" dirty="0">
                <a:solidFill>
                  <a:srgbClr val="0E3B3E"/>
                </a:solidFill>
                <a:latin typeface="Calibri" pitchFamily="34" charset="0"/>
                <a:ea typeface="Calibri" pitchFamily="34" charset="-122"/>
                <a:cs typeface="Calibri" pitchFamily="34" charset="-120"/>
              </a:rPr>
              <a:t>AB 531 (2025) </a:t>
            </a:r>
            <a:r>
              <a:rPr lang="en-US" sz="1800" dirty="0">
                <a:solidFill>
                  <a:srgbClr val="3E4F4C"/>
                </a:solidFill>
                <a:latin typeface="Calibri" pitchFamily="34" charset="0"/>
                <a:ea typeface="Calibri" pitchFamily="34" charset="-122"/>
                <a:cs typeface="Calibri" pitchFamily="34" charset="-120"/>
              </a:rPr>
              <a:t>extended California Energy Commission (CEC) opt-in certification to geothermal powerplants of any size; whether the wellfield is inside the certificate is a CEC related-facilities call, not statute. </a:t>
            </a:r>
            <a:r>
              <a:rPr lang="en-US" sz="1800" b="1" dirty="0">
                <a:solidFill>
                  <a:srgbClr val="0E3B3E"/>
                </a:solidFill>
                <a:latin typeface="Calibri" pitchFamily="34" charset="0"/>
                <a:ea typeface="Calibri" pitchFamily="34" charset="-122"/>
                <a:cs typeface="Calibri" pitchFamily="34" charset="-120"/>
              </a:rPr>
              <a:t>SB 254 (2025) </a:t>
            </a:r>
            <a:r>
              <a:rPr lang="en-US" sz="1800" dirty="0">
                <a:solidFill>
                  <a:srgbClr val="3E4F4C"/>
                </a:solidFill>
                <a:latin typeface="Calibri" pitchFamily="34" charset="0"/>
                <a:ea typeface="Calibri" pitchFamily="34" charset="-122"/>
                <a:cs typeface="Calibri" pitchFamily="34" charset="-120"/>
              </a:rPr>
              <a:t>separately repealed the Laws, Ordinances, Regulations, and Standards (LORS) conformity finding and the override that went with it.</a:t>
            </a:r>
            <a:endParaRPr lang="en-US" sz="1800" dirty="0"/>
          </a:p>
        </p:txBody>
      </p:sp>
      <p:sp>
        <p:nvSpPr>
          <p:cNvPr id="8" name="Shape 6"/>
          <p:cNvSpPr/>
          <p:nvPr/>
        </p:nvSpPr>
        <p:spPr>
          <a:xfrm>
            <a:off x="566928" y="2907792"/>
            <a:ext cx="5394960" cy="2600280"/>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9" name="Text 7"/>
          <p:cNvSpPr txBox="1"/>
          <p:nvPr/>
        </p:nvSpPr>
        <p:spPr>
          <a:xfrm>
            <a:off x="859536" y="3035331"/>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Cannot declare an ordinance binding</a:t>
            </a:r>
            <a:endParaRPr lang="en-US" sz="2000" dirty="0"/>
          </a:p>
        </p:txBody>
      </p:sp>
      <p:sp>
        <p:nvSpPr>
          <p:cNvPr id="10" name="Text 8"/>
          <p:cNvSpPr txBox="1"/>
          <p:nvPr/>
        </p:nvSpPr>
        <p:spPr>
          <a:xfrm>
            <a:off x="841248" y="3493385"/>
            <a:ext cx="4846320" cy="15087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There is no LORS conformity finding left in the opt-in chapter. Asserting one invites a correction on the record that distracts from the conditions the County is seeking.</a:t>
            </a:r>
            <a:endParaRPr lang="en-US" sz="1800" dirty="0"/>
          </a:p>
        </p:txBody>
      </p:sp>
      <p:sp>
        <p:nvSpPr>
          <p:cNvPr id="11" name="Shape 9"/>
          <p:cNvSpPr/>
          <p:nvPr/>
        </p:nvSpPr>
        <p:spPr>
          <a:xfrm>
            <a:off x="6245437" y="2930403"/>
            <a:ext cx="5394960" cy="2577669"/>
          </a:xfrm>
          <a:prstGeom prst="roundRect">
            <a:avLst>
              <a:gd name="adj" fmla="val 2000"/>
            </a:avLst>
          </a:prstGeom>
          <a:solidFill>
            <a:srgbClr val="FBF1EC"/>
          </a:solidFill>
          <a:ln w="12700">
            <a:solidFill>
              <a:srgbClr val="F0DCD1"/>
            </a:solidFill>
            <a:prstDash val="solid"/>
          </a:ln>
        </p:spPr>
        <p:txBody>
          <a:bodyPr/>
          <a:lstStyle/>
          <a:p>
            <a:endParaRPr lang="en-US"/>
          </a:p>
        </p:txBody>
      </p:sp>
      <p:sp>
        <p:nvSpPr>
          <p:cNvPr id="12" name="Text 10"/>
          <p:cNvSpPr txBox="1"/>
          <p:nvPr/>
        </p:nvSpPr>
        <p:spPr>
          <a:xfrm>
            <a:off x="6504432" y="2981029"/>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Cannot use road access as leverage</a:t>
            </a:r>
            <a:endParaRPr lang="en-US" sz="2000" dirty="0"/>
          </a:p>
        </p:txBody>
      </p:sp>
      <p:sp>
        <p:nvSpPr>
          <p:cNvPr id="13" name="Text 11"/>
          <p:cNvSpPr txBox="1"/>
          <p:nvPr/>
        </p:nvSpPr>
        <p:spPr>
          <a:xfrm>
            <a:off x="6507480" y="3334352"/>
            <a:ext cx="4846320" cy="1508760"/>
          </a:xfrm>
          <a:prstGeom prst="rect">
            <a:avLst/>
          </a:prstGeom>
          <a:noFill/>
          <a:ln/>
        </p:spPr>
        <p:txBody>
          <a:bodyPr wrap="square" lIns="0" tIns="0" rIns="0" bIns="0" rtlCol="0" anchor="t"/>
          <a:lstStyle/>
          <a:p>
            <a:r>
              <a:rPr lang="en-US" dirty="0">
                <a:solidFill>
                  <a:srgbClr val="3E4F4C"/>
                </a:solidFill>
              </a:rPr>
              <a:t>Road repair, haul routes, and maintenance agreements are legitimate County concerns and the place to secure them is the CEC proceeding, where the CEC adopts and enforces the conditions. A State certificate takes the place of County permits and overrides County rules. Using a road permit to demand terms the CEC didn't adopt would be an end-run the law does not allow.</a:t>
            </a:r>
            <a:endParaRPr lang="en-US" sz="1800" dirty="0">
              <a:solidFill>
                <a:srgbClr val="3E4F4C"/>
              </a:solidFill>
            </a:endParaRPr>
          </a:p>
        </p:txBody>
      </p:sp>
      <p:sp>
        <p:nvSpPr>
          <p:cNvPr id="14" name="Shape 12"/>
          <p:cNvSpPr/>
          <p:nvPr/>
        </p:nvSpPr>
        <p:spPr>
          <a:xfrm>
            <a:off x="563880" y="5620352"/>
            <a:ext cx="11064240" cy="1107558"/>
          </a:xfrm>
          <a:prstGeom prst="roundRect">
            <a:avLst>
              <a:gd name="adj" fmla="val 3571"/>
            </a:avLst>
          </a:prstGeom>
          <a:solidFill>
            <a:srgbClr val="EAF0EE"/>
          </a:solidFill>
          <a:ln w="12700">
            <a:solidFill>
              <a:srgbClr val="EAF0EE"/>
            </a:solidFill>
            <a:prstDash val="solid"/>
          </a:ln>
        </p:spPr>
        <p:txBody>
          <a:bodyPr/>
          <a:lstStyle/>
          <a:p>
            <a:endParaRPr lang="en-US"/>
          </a:p>
        </p:txBody>
      </p:sp>
      <p:sp>
        <p:nvSpPr>
          <p:cNvPr id="15" name="Text 13"/>
          <p:cNvSpPr txBox="1"/>
          <p:nvPr/>
        </p:nvSpPr>
        <p:spPr>
          <a:xfrm>
            <a:off x="816864" y="5621009"/>
            <a:ext cx="27432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ea typeface="Calibri" pitchFamily="34" charset="-122"/>
                <a:cs typeface="Calibri" pitchFamily="34" charset="-120"/>
              </a:rPr>
              <a:t>What still works</a:t>
            </a:r>
            <a:endParaRPr lang="en-US" sz="2000" dirty="0"/>
          </a:p>
        </p:txBody>
      </p:sp>
      <p:sp>
        <p:nvSpPr>
          <p:cNvPr id="16" name="Text 14"/>
          <p:cNvSpPr txBox="1"/>
          <p:nvPr/>
        </p:nvSpPr>
        <p:spPr>
          <a:xfrm>
            <a:off x="859536" y="5884111"/>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Early, substantive participation in the State proceeding, where mitigation and public health and safety conditions are set. No geothermal project has filed under this pathway yet; those that do must have a community benefits agreement.</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7</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A fixed revenue-share formula reads as a tax</a:t>
            </a:r>
            <a:endParaRPr lang="en-US" sz="3200" dirty="0"/>
          </a:p>
        </p:txBody>
      </p:sp>
      <p:sp>
        <p:nvSpPr>
          <p:cNvPr id="6" name="Shape 4"/>
          <p:cNvSpPr/>
          <p:nvPr/>
        </p:nvSpPr>
        <p:spPr>
          <a:xfrm>
            <a:off x="566928" y="1463040"/>
            <a:ext cx="6720840" cy="3931920"/>
          </a:xfrm>
          <a:prstGeom prst="roundRect">
            <a:avLst>
              <a:gd name="adj" fmla="val 1163"/>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664208"/>
            <a:ext cx="6126480" cy="329184"/>
          </a:xfrm>
          <a:prstGeom prst="rect">
            <a:avLst/>
          </a:prstGeom>
          <a:noFill/>
          <a:ln/>
        </p:spPr>
        <p:txBody>
          <a:bodyPr wrap="square" lIns="0" tIns="0" rIns="0" bIns="0" rtlCol="0" anchor="ctr"/>
          <a:lstStyle/>
          <a:p>
            <a:pPr marL="0" indent="0">
              <a:buNone/>
            </a:pPr>
            <a:r>
              <a:rPr lang="en-US" sz="2000" b="1" dirty="0">
                <a:solidFill>
                  <a:srgbClr val="0E3B3E"/>
                </a:solidFill>
                <a:latin typeface="Calibri" pitchFamily="34" charset="0"/>
                <a:ea typeface="Calibri" pitchFamily="34" charset="-122"/>
                <a:cs typeface="Calibri" pitchFamily="34" charset="-120"/>
              </a:rPr>
              <a:t>The legal stack</a:t>
            </a:r>
            <a:endParaRPr lang="en-US" sz="2000" dirty="0"/>
          </a:p>
        </p:txBody>
      </p:sp>
      <p:sp>
        <p:nvSpPr>
          <p:cNvPr id="8" name="Text 6"/>
          <p:cNvSpPr txBox="1"/>
          <p:nvPr/>
        </p:nvSpPr>
        <p:spPr>
          <a:xfrm>
            <a:off x="841248" y="2084832"/>
            <a:ext cx="6126480" cy="3017520"/>
          </a:xfrm>
          <a:prstGeom prst="rect">
            <a:avLst/>
          </a:prstGeom>
          <a:noFill/>
          <a:ln/>
        </p:spPr>
        <p:txBody>
          <a:bodyPr wrap="square" lIns="0" tIns="0" rIns="0" bIns="0" rtlCol="0" anchor="t"/>
          <a:lstStyle/>
          <a:p>
            <a:pPr marL="177800" indent="-177800">
              <a:spcAft>
                <a:spcPts val="800"/>
              </a:spcAft>
              <a:buSzPct val="100000"/>
              <a:buChar char="•"/>
            </a:pPr>
            <a:r>
              <a:rPr lang="en-US" sz="1800" dirty="0">
                <a:solidFill>
                  <a:srgbClr val="3E4F4C"/>
                </a:solidFill>
                <a:latin typeface="Calibri" pitchFamily="34" charset="0"/>
                <a:ea typeface="Calibri" pitchFamily="34" charset="-122"/>
                <a:cs typeface="Calibri" pitchFamily="34" charset="-120"/>
              </a:rPr>
              <a:t>Proposition 26: any local levy is a tax unless an exception applies, and the County carries the burden of proof.</a:t>
            </a:r>
            <a:endParaRPr lang="en-US" sz="1800" dirty="0"/>
          </a:p>
          <a:p>
            <a:pPr marL="177800" indent="-177800">
              <a:spcAft>
                <a:spcPts val="800"/>
              </a:spcAft>
              <a:buSzPct val="100000"/>
              <a:buChar char="•"/>
            </a:pPr>
            <a:r>
              <a:rPr lang="en-US" sz="1800" dirty="0">
                <a:solidFill>
                  <a:srgbClr val="3E4F4C"/>
                </a:solidFill>
                <a:latin typeface="Calibri" pitchFamily="34" charset="0"/>
                <a:ea typeface="Calibri" pitchFamily="34" charset="-122"/>
                <a:cs typeface="Calibri" pitchFamily="34" charset="-120"/>
              </a:rPr>
              <a:t>Sheetz v. County of El Dorado (2024): nexus and proportionality now reach legislatively adopted conditions. </a:t>
            </a:r>
          </a:p>
          <a:p>
            <a:pPr marL="177800" indent="-177800">
              <a:spcAft>
                <a:spcPts val="800"/>
              </a:spcAft>
              <a:buSzPct val="100000"/>
              <a:buChar char="•"/>
            </a:pPr>
            <a:r>
              <a:rPr lang="en-US" sz="1800" dirty="0">
                <a:solidFill>
                  <a:srgbClr val="3E4F4C"/>
                </a:solidFill>
                <a:latin typeface="Calibri" pitchFamily="34" charset="0"/>
                <a:ea typeface="Calibri" pitchFamily="34" charset="-122"/>
                <a:cs typeface="Calibri" pitchFamily="34" charset="-120"/>
              </a:rPr>
              <a:t>Jacks v. City of Santa Barbara (2017): a charge for use of County property is capped at the value of what is conveyed.</a:t>
            </a:r>
            <a:endParaRPr lang="en-US" sz="1800" dirty="0"/>
          </a:p>
        </p:txBody>
      </p:sp>
      <p:sp>
        <p:nvSpPr>
          <p:cNvPr id="9" name="Shape 7"/>
          <p:cNvSpPr/>
          <p:nvPr/>
        </p:nvSpPr>
        <p:spPr>
          <a:xfrm>
            <a:off x="7562088" y="1463040"/>
            <a:ext cx="4069080" cy="1874520"/>
          </a:xfrm>
          <a:prstGeom prst="roundRect">
            <a:avLst>
              <a:gd name="adj" fmla="val 2439"/>
            </a:avLst>
          </a:prstGeom>
          <a:solidFill>
            <a:srgbClr val="F0F5F2"/>
          </a:solidFill>
          <a:ln w="12700">
            <a:solidFill>
              <a:srgbClr val="DCE8E3"/>
            </a:solidFill>
            <a:prstDash val="solid"/>
          </a:ln>
        </p:spPr>
        <p:txBody>
          <a:bodyPr/>
          <a:lstStyle/>
          <a:p>
            <a:endParaRPr lang="en-US"/>
          </a:p>
        </p:txBody>
      </p:sp>
      <p:sp>
        <p:nvSpPr>
          <p:cNvPr id="10" name="Text 8"/>
          <p:cNvSpPr txBox="1"/>
          <p:nvPr/>
        </p:nvSpPr>
        <p:spPr>
          <a:xfrm>
            <a:off x="7836408" y="1627632"/>
            <a:ext cx="3520440" cy="329184"/>
          </a:xfrm>
          <a:prstGeom prst="rect">
            <a:avLst/>
          </a:prstGeom>
          <a:noFill/>
          <a:ln/>
        </p:spPr>
        <p:txBody>
          <a:bodyPr wrap="square" lIns="0" tIns="0" rIns="0" bIns="0" rtlCol="0" anchor="ctr"/>
          <a:lstStyle/>
          <a:p>
            <a:pPr marL="0" indent="0">
              <a:buNone/>
            </a:pPr>
            <a:r>
              <a:rPr lang="en-US" sz="2000" b="1" dirty="0">
                <a:solidFill>
                  <a:srgbClr val="1F6F6B"/>
                </a:solidFill>
                <a:latin typeface="Calibri" pitchFamily="34" charset="0"/>
                <a:ea typeface="Calibri" pitchFamily="34" charset="-122"/>
                <a:cs typeface="Calibri" pitchFamily="34" charset="-120"/>
              </a:rPr>
              <a:t>Holds up</a:t>
            </a:r>
            <a:endParaRPr lang="en-US" sz="2000" dirty="0"/>
          </a:p>
        </p:txBody>
      </p:sp>
      <p:sp>
        <p:nvSpPr>
          <p:cNvPr id="11" name="Text 9"/>
          <p:cNvSpPr txBox="1"/>
          <p:nvPr/>
        </p:nvSpPr>
        <p:spPr>
          <a:xfrm>
            <a:off x="7836408" y="2011680"/>
            <a:ext cx="3520440" cy="1188720"/>
          </a:xfrm>
          <a:prstGeom prst="rect">
            <a:avLst/>
          </a:prstGeom>
          <a:noFill/>
          <a:ln/>
        </p:spPr>
        <p:txBody>
          <a:bodyPr wrap="square" lIns="0" tIns="0" rIns="0" bIns="0" rtlCol="0" anchor="t"/>
          <a:lstStyle/>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Road damage and restoration</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Traffic control and inspection</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Actual-cost recovery for staff time</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Negotiated, project-specific terms</a:t>
            </a:r>
            <a:endParaRPr lang="en-US" sz="1800" dirty="0"/>
          </a:p>
        </p:txBody>
      </p:sp>
      <p:sp>
        <p:nvSpPr>
          <p:cNvPr id="12" name="Shape 10"/>
          <p:cNvSpPr/>
          <p:nvPr/>
        </p:nvSpPr>
        <p:spPr>
          <a:xfrm>
            <a:off x="7562088" y="3401568"/>
            <a:ext cx="4069080" cy="1993392"/>
          </a:xfrm>
          <a:prstGeom prst="roundRect">
            <a:avLst>
              <a:gd name="adj" fmla="val 2294"/>
            </a:avLst>
          </a:prstGeom>
          <a:solidFill>
            <a:srgbClr val="FBF1EC"/>
          </a:solidFill>
          <a:ln w="12700">
            <a:solidFill>
              <a:srgbClr val="F0DCD1"/>
            </a:solidFill>
            <a:prstDash val="solid"/>
          </a:ln>
        </p:spPr>
        <p:txBody>
          <a:bodyPr/>
          <a:lstStyle/>
          <a:p>
            <a:endParaRPr lang="en-US"/>
          </a:p>
        </p:txBody>
      </p:sp>
      <p:sp>
        <p:nvSpPr>
          <p:cNvPr id="13" name="Text 11"/>
          <p:cNvSpPr txBox="1"/>
          <p:nvPr/>
        </p:nvSpPr>
        <p:spPr>
          <a:xfrm>
            <a:off x="7836408" y="3529584"/>
            <a:ext cx="352044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Does not</a:t>
            </a:r>
            <a:endParaRPr lang="en-US" sz="2000" dirty="0"/>
          </a:p>
        </p:txBody>
      </p:sp>
      <p:sp>
        <p:nvSpPr>
          <p:cNvPr id="14" name="Text 12"/>
          <p:cNvSpPr txBox="1"/>
          <p:nvPr/>
        </p:nvSpPr>
        <p:spPr>
          <a:xfrm>
            <a:off x="7836408" y="3895344"/>
            <a:ext cx="3520440" cy="1371600"/>
          </a:xfrm>
          <a:prstGeom prst="rect">
            <a:avLst/>
          </a:prstGeom>
          <a:noFill/>
          <a:ln/>
        </p:spPr>
        <p:txBody>
          <a:bodyPr wrap="square" lIns="0" tIns="0" rIns="0" bIns="0" rtlCol="0" anchor="t"/>
          <a:lstStyle/>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$/MWh output-indexed charges</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Standardized revenue-share schedules</a:t>
            </a:r>
            <a:endParaRPr lang="en-US" sz="1800" dirty="0"/>
          </a:p>
          <a:p>
            <a:pPr marL="177800" indent="-177800">
              <a:spcAft>
                <a:spcPts val="300"/>
              </a:spcAft>
              <a:buSzPct val="100000"/>
              <a:buChar char="•"/>
            </a:pPr>
            <a:r>
              <a:rPr lang="en-US" sz="1800" dirty="0">
                <a:solidFill>
                  <a:srgbClr val="3E4F4C"/>
                </a:solidFill>
                <a:latin typeface="Calibri" pitchFamily="34" charset="0"/>
                <a:ea typeface="Calibri" pitchFamily="34" charset="-122"/>
                <a:cs typeface="Calibri" pitchFamily="34" charset="-120"/>
              </a:rPr>
              <a:t>A participation fee framed as a permit condition</a:t>
            </a:r>
            <a:endParaRPr lang="en-US" sz="1800" dirty="0"/>
          </a:p>
        </p:txBody>
      </p:sp>
      <p:sp>
        <p:nvSpPr>
          <p:cNvPr id="15" name="Shape 13"/>
          <p:cNvSpPr/>
          <p:nvPr/>
        </p:nvSpPr>
        <p:spPr>
          <a:xfrm>
            <a:off x="566928" y="5532120"/>
            <a:ext cx="11064240" cy="960120"/>
          </a:xfrm>
          <a:prstGeom prst="roundRect">
            <a:avLst>
              <a:gd name="adj" fmla="val 4762"/>
            </a:avLst>
          </a:prstGeom>
          <a:solidFill>
            <a:srgbClr val="EAF0EE"/>
          </a:solidFill>
          <a:ln w="12700">
            <a:solidFill>
              <a:srgbClr val="EAF0EE"/>
            </a:solidFill>
            <a:prstDash val="solid"/>
          </a:ln>
        </p:spPr>
        <p:txBody>
          <a:bodyPr/>
          <a:lstStyle/>
          <a:p>
            <a:endParaRPr lang="en-US"/>
          </a:p>
        </p:txBody>
      </p:sp>
      <p:sp>
        <p:nvSpPr>
          <p:cNvPr id="16" name="Text 14"/>
          <p:cNvSpPr txBox="1"/>
          <p:nvPr/>
        </p:nvSpPr>
        <p:spPr>
          <a:xfrm>
            <a:off x="859536" y="5660136"/>
            <a:ext cx="10515600" cy="7315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County's position: benefits above standard taxation are secured through voluntary, project-specific agreements supported by a documented nexus. A published framework is an illustrative range that informs negotiations. </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8</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Districts, staffing, and grants do less than assumed</a:t>
            </a:r>
            <a:endParaRPr lang="en-US" sz="3200" dirty="0"/>
          </a:p>
        </p:txBody>
      </p:sp>
      <p:sp>
        <p:nvSpPr>
          <p:cNvPr id="6" name="Shape 4"/>
          <p:cNvSpPr/>
          <p:nvPr/>
        </p:nvSpPr>
        <p:spPr>
          <a:xfrm>
            <a:off x="566928" y="1417319"/>
            <a:ext cx="3520440" cy="4955771"/>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22960" y="157276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Special districts</a:t>
            </a:r>
            <a:endParaRPr lang="en-US" sz="2000" dirty="0"/>
          </a:p>
        </p:txBody>
      </p:sp>
      <p:sp>
        <p:nvSpPr>
          <p:cNvPr id="8" name="Text 6"/>
          <p:cNvSpPr txBox="1"/>
          <p:nvPr/>
        </p:nvSpPr>
        <p:spPr>
          <a:xfrm>
            <a:off x="822960" y="1956816"/>
            <a:ext cx="3017520" cy="365760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Community </a:t>
            </a:r>
            <a:r>
              <a:rPr lang="en-US" dirty="0">
                <a:solidFill>
                  <a:srgbClr val="3E4F4C"/>
                </a:solidFill>
                <a:latin typeface="Calibri" pitchFamily="34" charset="0"/>
                <a:ea typeface="Calibri" pitchFamily="34" charset="-122"/>
                <a:cs typeface="Calibri" pitchFamily="34" charset="-120"/>
              </a:rPr>
              <a:t>F</a:t>
            </a:r>
            <a:r>
              <a:rPr lang="en-US" sz="1800" dirty="0">
                <a:solidFill>
                  <a:srgbClr val="3E4F4C"/>
                </a:solidFill>
                <a:latin typeface="Calibri" pitchFamily="34" charset="0"/>
                <a:ea typeface="Calibri" pitchFamily="34" charset="-122"/>
                <a:cs typeface="Calibri" pitchFamily="34" charset="-120"/>
              </a:rPr>
              <a:t>acilities </a:t>
            </a:r>
            <a:r>
              <a:rPr lang="en-US" dirty="0">
                <a:solidFill>
                  <a:srgbClr val="3E4F4C"/>
                </a:solidFill>
                <a:latin typeface="Calibri" pitchFamily="34" charset="0"/>
                <a:ea typeface="Calibri" pitchFamily="34" charset="-122"/>
                <a:cs typeface="Calibri" pitchFamily="34" charset="-120"/>
              </a:rPr>
              <a:t>D</a:t>
            </a:r>
            <a:r>
              <a:rPr lang="en-US" sz="1800" dirty="0">
                <a:solidFill>
                  <a:srgbClr val="3E4F4C"/>
                </a:solidFill>
                <a:latin typeface="Calibri" pitchFamily="34" charset="0"/>
                <a:ea typeface="Calibri" pitchFamily="34" charset="-122"/>
                <a:cs typeface="Calibri" pitchFamily="34" charset="-120"/>
              </a:rPr>
              <a:t>istrict (CFD) elections with under 12 registered voters are by landowner, one vote per acre. It cannot be formed over the landowner's objection.</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A CFD cannot fund services already provided, or finance County acquisition of a system the County cannot own.</a:t>
            </a:r>
            <a:endParaRPr lang="en-US" sz="1800" dirty="0">
              <a:solidFill>
                <a:srgbClr val="3E4F4C"/>
              </a:solidFill>
            </a:endParaRPr>
          </a:p>
          <a:p>
            <a:pPr marL="177800" indent="-177800">
              <a:spcAft>
                <a:spcPts val="600"/>
              </a:spcAft>
              <a:buSzPct val="100000"/>
              <a:buChar char="•"/>
            </a:pPr>
            <a:r>
              <a:rPr lang="en-US" dirty="0">
                <a:solidFill>
                  <a:srgbClr val="3E4F4C"/>
                </a:solidFill>
              </a:rPr>
              <a:t>Enhanced Infrastructure Financing District</a:t>
            </a:r>
            <a:r>
              <a:rPr lang="en-US" sz="1800" dirty="0">
                <a:solidFill>
                  <a:srgbClr val="3E4F4C"/>
                </a:solidFill>
                <a:latin typeface="Calibri" pitchFamily="34" charset="0"/>
                <a:ea typeface="Calibri" pitchFamily="34" charset="-122"/>
                <a:cs typeface="Calibri" pitchFamily="34" charset="-120"/>
              </a:rPr>
              <a:t>: capital only. No operations.</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Formation runs into six figures before any revenue.</a:t>
            </a:r>
            <a:endParaRPr lang="en-US" sz="1800" dirty="0">
              <a:solidFill>
                <a:srgbClr val="3E4F4C"/>
              </a:solidFill>
            </a:endParaRPr>
          </a:p>
        </p:txBody>
      </p:sp>
      <p:sp>
        <p:nvSpPr>
          <p:cNvPr id="9" name="Shape 7"/>
          <p:cNvSpPr/>
          <p:nvPr/>
        </p:nvSpPr>
        <p:spPr>
          <a:xfrm>
            <a:off x="4334256" y="1417319"/>
            <a:ext cx="3520440" cy="4955771"/>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4590288" y="157276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Staffing</a:t>
            </a:r>
            <a:endParaRPr lang="en-US" sz="2000" dirty="0"/>
          </a:p>
        </p:txBody>
      </p:sp>
      <p:sp>
        <p:nvSpPr>
          <p:cNvPr id="11" name="Text 9"/>
          <p:cNvSpPr txBox="1"/>
          <p:nvPr/>
        </p:nvSpPr>
        <p:spPr>
          <a:xfrm>
            <a:off x="4590288" y="1956816"/>
            <a:ext cx="3017520" cy="365760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The County is under a hiring freeze.</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Energy navigator and coordinator roles are uncommon in a small rural county; each would need documented local demand.</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Recurring obligations must go to existing staff, cost recovery, or secured outside funding, or they are noted rather than adopted.</a:t>
            </a:r>
            <a:endParaRPr lang="en-US" sz="1800" dirty="0">
              <a:solidFill>
                <a:srgbClr val="3E4F4C"/>
              </a:solidFill>
            </a:endParaRPr>
          </a:p>
        </p:txBody>
      </p:sp>
      <p:sp>
        <p:nvSpPr>
          <p:cNvPr id="12" name="Shape 10"/>
          <p:cNvSpPr/>
          <p:nvPr/>
        </p:nvSpPr>
        <p:spPr>
          <a:xfrm>
            <a:off x="8101584" y="1417320"/>
            <a:ext cx="3520440" cy="495577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8357616" y="157276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Grants</a:t>
            </a:r>
            <a:endParaRPr lang="en-US" sz="2000" dirty="0"/>
          </a:p>
        </p:txBody>
      </p:sp>
      <p:sp>
        <p:nvSpPr>
          <p:cNvPr id="14" name="Text 12"/>
          <p:cNvSpPr txBox="1"/>
          <p:nvPr/>
        </p:nvSpPr>
        <p:spPr>
          <a:xfrm>
            <a:off x="8351520" y="1956816"/>
            <a:ext cx="3017520" cy="365760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Grants, generally, fund capital projects, planning studies, and program delivery.</a:t>
            </a:r>
            <a:endParaRPr lang="en-US" sz="1800" dirty="0">
              <a:solidFill>
                <a:srgbClr val="3E4F4C"/>
              </a:solidFill>
            </a:endParaRPr>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Grants, generally, do not fund County formation, legal, or negotiation costs.</a:t>
            </a:r>
            <a:endParaRPr lang="en-US" sz="1800" dirty="0">
              <a:solidFill>
                <a:srgbClr val="3E4F4C"/>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9</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 — THE BOUNDARIES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What remains is narrower, and real</a:t>
            </a:r>
            <a:endParaRPr lang="en-US" sz="3200" dirty="0"/>
          </a:p>
        </p:txBody>
      </p:sp>
      <p:sp>
        <p:nvSpPr>
          <p:cNvPr id="6" name="Shape 4"/>
          <p:cNvSpPr/>
          <p:nvPr/>
        </p:nvSpPr>
        <p:spPr>
          <a:xfrm>
            <a:off x="566928" y="1463040"/>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22960" y="160934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Development agreements</a:t>
            </a:r>
            <a:endParaRPr lang="en-US" sz="2000" dirty="0"/>
          </a:p>
        </p:txBody>
      </p:sp>
      <p:sp>
        <p:nvSpPr>
          <p:cNvPr id="8" name="Text 6"/>
          <p:cNvSpPr txBox="1"/>
          <p:nvPr/>
        </p:nvSpPr>
        <p:spPr>
          <a:xfrm>
            <a:off x="822960" y="1947672"/>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Negotiated project by project. The path Imperial, Kern, and Riverside have used.</a:t>
            </a:r>
            <a:endParaRPr lang="en-US" sz="1800" dirty="0"/>
          </a:p>
        </p:txBody>
      </p:sp>
      <p:sp>
        <p:nvSpPr>
          <p:cNvPr id="9" name="Shape 7"/>
          <p:cNvSpPr/>
          <p:nvPr/>
        </p:nvSpPr>
        <p:spPr>
          <a:xfrm>
            <a:off x="6236208" y="1463040"/>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6492240" y="160934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Community benefits agreements</a:t>
            </a:r>
            <a:endParaRPr lang="en-US" sz="2000" dirty="0"/>
          </a:p>
        </p:txBody>
      </p:sp>
      <p:sp>
        <p:nvSpPr>
          <p:cNvPr id="11" name="Text 9"/>
          <p:cNvSpPr txBox="1"/>
          <p:nvPr/>
        </p:nvSpPr>
        <p:spPr>
          <a:xfrm>
            <a:off x="6492240" y="1947672"/>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instrument where the CEC certifies and no County permit remains</a:t>
            </a:r>
            <a:r>
              <a:rPr lang="en-US" dirty="0">
                <a:solidFill>
                  <a:srgbClr val="3E4F4C"/>
                </a:solidFill>
                <a:latin typeface="Calibri" pitchFamily="34" charset="0"/>
                <a:ea typeface="Calibri" pitchFamily="34" charset="-122"/>
                <a:cs typeface="Calibri" pitchFamily="34" charset="-120"/>
              </a:rPr>
              <a:t>.</a:t>
            </a:r>
            <a:endParaRPr lang="en-US" sz="1800" dirty="0"/>
          </a:p>
        </p:txBody>
      </p:sp>
      <p:sp>
        <p:nvSpPr>
          <p:cNvPr id="12" name="Shape 10"/>
          <p:cNvSpPr/>
          <p:nvPr/>
        </p:nvSpPr>
        <p:spPr>
          <a:xfrm>
            <a:off x="566928" y="2651760"/>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822960" y="279806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State proceeding participation</a:t>
            </a:r>
            <a:endParaRPr lang="en-US" sz="2000" dirty="0"/>
          </a:p>
        </p:txBody>
      </p:sp>
      <p:sp>
        <p:nvSpPr>
          <p:cNvPr id="14" name="Text 12"/>
          <p:cNvSpPr txBox="1"/>
          <p:nvPr/>
        </p:nvSpPr>
        <p:spPr>
          <a:xfrm>
            <a:off x="822960" y="3136392"/>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Early and substantive, where conditions are set.</a:t>
            </a:r>
            <a:endParaRPr lang="en-US" sz="1800" dirty="0"/>
          </a:p>
        </p:txBody>
      </p:sp>
      <p:sp>
        <p:nvSpPr>
          <p:cNvPr id="15" name="Shape 13"/>
          <p:cNvSpPr/>
          <p:nvPr/>
        </p:nvSpPr>
        <p:spPr>
          <a:xfrm>
            <a:off x="6236208" y="2651761"/>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16" name="Text 14"/>
          <p:cNvSpPr txBox="1"/>
          <p:nvPr/>
        </p:nvSpPr>
        <p:spPr>
          <a:xfrm>
            <a:off x="6492240" y="268329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Applicant-funded cost recovery</a:t>
            </a:r>
            <a:endParaRPr lang="en-US" sz="2000" dirty="0"/>
          </a:p>
        </p:txBody>
      </p:sp>
      <p:sp>
        <p:nvSpPr>
          <p:cNvPr id="17" name="Text 15"/>
          <p:cNvSpPr txBox="1"/>
          <p:nvPr/>
        </p:nvSpPr>
        <p:spPr>
          <a:xfrm>
            <a:off x="6492240" y="3022091"/>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Scales with activity; no standing appropriation required.</a:t>
            </a:r>
            <a:endParaRPr lang="en-US" sz="1800" dirty="0"/>
          </a:p>
        </p:txBody>
      </p:sp>
      <p:sp>
        <p:nvSpPr>
          <p:cNvPr id="21" name="Shape 19"/>
          <p:cNvSpPr/>
          <p:nvPr/>
        </p:nvSpPr>
        <p:spPr>
          <a:xfrm>
            <a:off x="566928" y="3813048"/>
            <a:ext cx="5394960" cy="1097280"/>
          </a:xfrm>
          <a:prstGeom prst="roundRect">
            <a:avLst>
              <a:gd name="adj" fmla="val 4167"/>
            </a:avLst>
          </a:prstGeom>
          <a:solidFill>
            <a:srgbClr val="F5F8F7"/>
          </a:solidFill>
          <a:ln w="12700">
            <a:solidFill>
              <a:srgbClr val="EAF0EE"/>
            </a:solidFill>
            <a:prstDash val="solid"/>
          </a:ln>
        </p:spPr>
        <p:txBody>
          <a:bodyPr/>
          <a:lstStyle/>
          <a:p>
            <a:endParaRPr lang="en-US"/>
          </a:p>
        </p:txBody>
      </p:sp>
      <p:sp>
        <p:nvSpPr>
          <p:cNvPr id="22" name="Text 20"/>
          <p:cNvSpPr txBox="1"/>
          <p:nvPr/>
        </p:nvSpPr>
        <p:spPr>
          <a:xfrm>
            <a:off x="818388" y="3895344"/>
            <a:ext cx="489204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Energy Element</a:t>
            </a:r>
            <a:endParaRPr lang="en-US" sz="2000" dirty="0"/>
          </a:p>
        </p:txBody>
      </p:sp>
      <p:sp>
        <p:nvSpPr>
          <p:cNvPr id="23" name="Text 21"/>
          <p:cNvSpPr txBox="1"/>
          <p:nvPr/>
        </p:nvSpPr>
        <p:spPr>
          <a:xfrm>
            <a:off x="818388" y="4251960"/>
            <a:ext cx="48920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Hearings, consistency findings, and tribal consultation a standalone policy would bypass.</a:t>
            </a:r>
            <a:endParaRPr lang="en-US" sz="1800" dirty="0"/>
          </a:p>
        </p:txBody>
      </p:sp>
      <p:sp>
        <p:nvSpPr>
          <p:cNvPr id="24" name="Shape 22"/>
          <p:cNvSpPr/>
          <p:nvPr/>
        </p:nvSpPr>
        <p:spPr>
          <a:xfrm>
            <a:off x="566928" y="5120640"/>
            <a:ext cx="11064240" cy="1371600"/>
          </a:xfrm>
          <a:prstGeom prst="roundRect">
            <a:avLst>
              <a:gd name="adj" fmla="val 3333"/>
            </a:avLst>
          </a:prstGeom>
          <a:solidFill>
            <a:srgbClr val="EAF0EE"/>
          </a:solidFill>
          <a:ln w="12700">
            <a:solidFill>
              <a:srgbClr val="EAF0EE"/>
            </a:solidFill>
            <a:prstDash val="solid"/>
          </a:ln>
        </p:spPr>
        <p:txBody>
          <a:bodyPr/>
          <a:lstStyle/>
          <a:p>
            <a:endParaRPr lang="en-US"/>
          </a:p>
        </p:txBody>
      </p:sp>
      <p:sp>
        <p:nvSpPr>
          <p:cNvPr id="25" name="Text 23"/>
          <p:cNvSpPr txBox="1"/>
          <p:nvPr/>
        </p:nvSpPr>
        <p:spPr>
          <a:xfrm>
            <a:off x="859536" y="5248656"/>
            <a:ext cx="3657600" cy="292608"/>
          </a:xfrm>
          <a:prstGeom prst="rect">
            <a:avLst/>
          </a:prstGeom>
          <a:noFill/>
          <a:ln/>
        </p:spPr>
        <p:txBody>
          <a:bodyPr wrap="square" lIns="0" tIns="0" rIns="0" bIns="0" rtlCol="0" anchor="t"/>
          <a:lstStyle/>
          <a:p>
            <a:pPr marL="0" indent="0" algn="l">
              <a:buNone/>
            </a:pPr>
            <a:r>
              <a:rPr lang="en-US" sz="2000" b="1" dirty="0">
                <a:solidFill>
                  <a:srgbClr val="B4551F"/>
                </a:solidFill>
                <a:latin typeface="Calibri" pitchFamily="34" charset="0"/>
                <a:cs typeface="Calibri" pitchFamily="34" charset="-120"/>
              </a:rPr>
              <a:t>Impact of The Geysers</a:t>
            </a:r>
            <a:endParaRPr lang="en-US" sz="2000" dirty="0"/>
          </a:p>
        </p:txBody>
      </p:sp>
      <p:sp>
        <p:nvSpPr>
          <p:cNvPr id="26" name="Text 24"/>
          <p:cNvSpPr txBox="1"/>
          <p:nvPr/>
        </p:nvSpPr>
        <p:spPr>
          <a:xfrm>
            <a:off x="859536" y="5577840"/>
            <a:ext cx="10515600" cy="82296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Constellation is the County's largest property taxpayer at $593 million assessed in 2025, its sixth largest employer with 271 employees, and a source of annual royalties. The gap with Sonoma reflects that 13 of the 15 of The Geysers plants sit there.</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10</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a:t>
            </a:r>
            <a:r>
              <a:rPr lang="en-US" b="1" kern="0" spc="100" dirty="0">
                <a:solidFill>
                  <a:srgbClr val="B4551F"/>
                </a:solidFill>
                <a:latin typeface="Calibri" pitchFamily="34" charset="0"/>
                <a:ea typeface="Calibri" pitchFamily="34" charset="-122"/>
                <a:cs typeface="Calibri" pitchFamily="34" charset="-120"/>
              </a:rPr>
              <a:t>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Principles, risks, and how the document is built</a:t>
            </a:r>
            <a:endParaRPr lang="en-US" sz="3200" dirty="0"/>
          </a:p>
        </p:txBody>
      </p:sp>
      <p:sp>
        <p:nvSpPr>
          <p:cNvPr id="6" name="Shape 4"/>
          <p:cNvSpPr/>
          <p:nvPr/>
        </p:nvSpPr>
        <p:spPr>
          <a:xfrm>
            <a:off x="566928" y="1463040"/>
            <a:ext cx="3520440" cy="420624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22960" y="166420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Guiding principles</a:t>
            </a:r>
            <a:endParaRPr lang="en-US" sz="2000" dirty="0"/>
          </a:p>
        </p:txBody>
      </p:sp>
      <p:sp>
        <p:nvSpPr>
          <p:cNvPr id="8" name="Text 6"/>
          <p:cNvSpPr txBox="1"/>
          <p:nvPr/>
        </p:nvSpPr>
        <p:spPr>
          <a:xfrm>
            <a:off x="822960" y="2084832"/>
            <a:ext cx="3017520" cy="3474720"/>
          </a:xfrm>
          <a:prstGeom prst="rect">
            <a:avLst/>
          </a:prstGeom>
          <a:noFill/>
          <a:ln/>
        </p:spPr>
        <p:txBody>
          <a:bodyPr wrap="square" lIns="0" tIns="0" rIns="0" bIns="0" rtlCol="0" anchor="t"/>
          <a:lstStyle/>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The County's interest is substantive, not territorial.</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Neutral as to technology and resource.</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Benefits through voluntary, project-specific agreements with a documented nexus.</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No equity, no lending of credit, no operating risk in merchant generation.</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Tribal consultation is required.</a:t>
            </a:r>
            <a:endParaRPr lang="en-US" sz="1800" dirty="0"/>
          </a:p>
        </p:txBody>
      </p:sp>
      <p:sp>
        <p:nvSpPr>
          <p:cNvPr id="9" name="Shape 7"/>
          <p:cNvSpPr/>
          <p:nvPr/>
        </p:nvSpPr>
        <p:spPr>
          <a:xfrm>
            <a:off x="4334256" y="1463040"/>
            <a:ext cx="3520440" cy="420624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4590288" y="166420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Risks, addressed by design</a:t>
            </a:r>
            <a:endParaRPr lang="en-US" sz="2000" dirty="0"/>
          </a:p>
        </p:txBody>
      </p:sp>
      <p:sp>
        <p:nvSpPr>
          <p:cNvPr id="11" name="Text 9"/>
          <p:cNvSpPr txBox="1"/>
          <p:nvPr/>
        </p:nvSpPr>
        <p:spPr>
          <a:xfrm>
            <a:off x="4590288" y="2084832"/>
            <a:ext cx="3017520" cy="3474720"/>
          </a:xfrm>
          <a:prstGeom prst="rect">
            <a:avLst/>
          </a:prstGeom>
          <a:noFill/>
          <a:ln/>
        </p:spPr>
        <p:txBody>
          <a:bodyPr wrap="square" lIns="0" tIns="0" rIns="0" bIns="0" rtlCol="0" anchor="t"/>
          <a:lstStyle/>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Prop 26 and Sheetz exposure on negotiated payments.</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Asserting authorities that no longer exist. </a:t>
            </a:r>
            <a:r>
              <a:rPr lang="en-US" dirty="0">
                <a:solidFill>
                  <a:srgbClr val="3E4F4C"/>
                </a:solidFill>
                <a:latin typeface="Calibri" pitchFamily="34" charset="0"/>
                <a:ea typeface="Calibri" pitchFamily="34" charset="-122"/>
                <a:cs typeface="Calibri" pitchFamily="34" charset="-120"/>
              </a:rPr>
              <a:t>T</a:t>
            </a:r>
            <a:r>
              <a:rPr lang="en-US" sz="1800" dirty="0">
                <a:solidFill>
                  <a:srgbClr val="3E4F4C"/>
                </a:solidFill>
                <a:latin typeface="Calibri" pitchFamily="34" charset="0"/>
                <a:ea typeface="Calibri" pitchFamily="34" charset="-122"/>
                <a:cs typeface="Calibri" pitchFamily="34" charset="-120"/>
              </a:rPr>
              <a:t>he LORS conformity finding.</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Unconstitutional conditions and preemption.</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CEQA Segmentation where review is split between State and County.</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Capacity, under a hiring freeze and fiscal uncertainty.</a:t>
            </a:r>
            <a:endParaRPr lang="en-US" sz="1800" dirty="0"/>
          </a:p>
        </p:txBody>
      </p:sp>
      <p:sp>
        <p:nvSpPr>
          <p:cNvPr id="12" name="Shape 10"/>
          <p:cNvSpPr/>
          <p:nvPr/>
        </p:nvSpPr>
        <p:spPr>
          <a:xfrm>
            <a:off x="8101584" y="1463040"/>
            <a:ext cx="3520440" cy="4206240"/>
          </a:xfrm>
          <a:prstGeom prst="roundRect">
            <a:avLst>
              <a:gd name="adj" fmla="val 1299"/>
            </a:avLst>
          </a:prstGeom>
          <a:solidFill>
            <a:srgbClr val="F5F8F7"/>
          </a:solidFill>
          <a:ln w="12700">
            <a:solidFill>
              <a:srgbClr val="EAF0EE"/>
            </a:solidFill>
            <a:prstDash val="solid"/>
          </a:ln>
        </p:spPr>
        <p:txBody>
          <a:bodyPr/>
          <a:lstStyle/>
          <a:p>
            <a:endParaRPr lang="en-US"/>
          </a:p>
        </p:txBody>
      </p:sp>
      <p:sp>
        <p:nvSpPr>
          <p:cNvPr id="13" name="Text 11"/>
          <p:cNvSpPr txBox="1"/>
          <p:nvPr/>
        </p:nvSpPr>
        <p:spPr>
          <a:xfrm>
            <a:off x="8357616" y="1664208"/>
            <a:ext cx="30175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Structure</a:t>
            </a:r>
            <a:endParaRPr lang="en-US" sz="2000" dirty="0"/>
          </a:p>
        </p:txBody>
      </p:sp>
      <p:sp>
        <p:nvSpPr>
          <p:cNvPr id="14" name="Text 12"/>
          <p:cNvSpPr txBox="1"/>
          <p:nvPr/>
        </p:nvSpPr>
        <p:spPr>
          <a:xfrm>
            <a:off x="8357616" y="2084832"/>
            <a:ext cx="3017520" cy="3474720"/>
          </a:xfrm>
          <a:prstGeom prst="rect">
            <a:avLst/>
          </a:prstGeom>
          <a:noFill/>
          <a:ln/>
        </p:spPr>
        <p:txBody>
          <a:bodyPr wrap="square" lIns="0" tIns="0" rIns="0" bIns="0" rtlCol="0" anchor="t"/>
          <a:lstStyle/>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Organized by what the County controls, moving outward.</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Posture and participation come first: no new authority, no ordinance, no appropriation.</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Later sections depend on the County holding a discretionary approval.</a:t>
            </a:r>
            <a:endParaRPr lang="en-US" sz="1800" dirty="0"/>
          </a:p>
          <a:p>
            <a:pPr marL="177800" indent="-177800">
              <a:spcAft>
                <a:spcPts val="500"/>
              </a:spcAft>
              <a:buSzPct val="100000"/>
              <a:buChar char="•"/>
            </a:pPr>
            <a:r>
              <a:rPr lang="en-US" sz="1800" dirty="0">
                <a:solidFill>
                  <a:srgbClr val="3E4F4C"/>
                </a:solidFill>
                <a:latin typeface="Calibri" pitchFamily="34" charset="0"/>
                <a:ea typeface="Calibri" pitchFamily="34" charset="-122"/>
                <a:cs typeface="Calibri" pitchFamily="34" charset="-120"/>
              </a:rPr>
              <a:t>Nothing depends on authority the County lacks or capital it cannot raise.</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11</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Posture and Participation for Environmental Review </a:t>
            </a:r>
            <a:endParaRPr lang="en-US" sz="3200" dirty="0"/>
          </a:p>
        </p:txBody>
      </p:sp>
      <p:sp>
        <p:nvSpPr>
          <p:cNvPr id="6" name="Shape 4"/>
          <p:cNvSpPr/>
          <p:nvPr/>
        </p:nvSpPr>
        <p:spPr>
          <a:xfrm>
            <a:off x="566928" y="1463040"/>
            <a:ext cx="5394960" cy="4425012"/>
          </a:xfrm>
          <a:prstGeom prst="roundRect">
            <a:avLst>
              <a:gd name="adj" fmla="val 1087"/>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664208"/>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Posture</a:t>
            </a:r>
            <a:endParaRPr lang="en-US" sz="2000" dirty="0"/>
          </a:p>
        </p:txBody>
      </p:sp>
      <p:sp>
        <p:nvSpPr>
          <p:cNvPr id="8" name="Text 6"/>
          <p:cNvSpPr txBox="1"/>
          <p:nvPr/>
        </p:nvSpPr>
        <p:spPr>
          <a:xfrm>
            <a:off x="841248" y="2084832"/>
            <a:ext cx="4846320" cy="3383280"/>
          </a:xfrm>
          <a:prstGeom prst="rect">
            <a:avLst/>
          </a:prstGeom>
          <a:noFill/>
          <a:ln/>
        </p:spPr>
        <p:txBody>
          <a:bodyPr wrap="square" lIns="0" tIns="0" rIns="0" bIns="0" rtlCol="0" anchor="t"/>
          <a:lstStyle/>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Adopt a standing position of non-opposition to pathway choice. A preference is not a condition of County support.</a:t>
            </a:r>
            <a:endParaRPr lang="en-US" sz="1800" dirty="0"/>
          </a:p>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Make speed and predictability the primary defense of local control and publish permit cycle times.</a:t>
            </a:r>
            <a:endParaRPr lang="en-US" sz="1800" dirty="0"/>
          </a:p>
        </p:txBody>
      </p:sp>
      <p:sp>
        <p:nvSpPr>
          <p:cNvPr id="9" name="Shape 7"/>
          <p:cNvSpPr/>
          <p:nvPr/>
        </p:nvSpPr>
        <p:spPr>
          <a:xfrm>
            <a:off x="6236208" y="1463040"/>
            <a:ext cx="5394960" cy="4425012"/>
          </a:xfrm>
          <a:prstGeom prst="roundRect">
            <a:avLst>
              <a:gd name="adj" fmla="val 1087"/>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6510528" y="1664208"/>
            <a:ext cx="484632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Participation</a:t>
            </a:r>
            <a:endParaRPr lang="en-US" sz="2000" dirty="0"/>
          </a:p>
        </p:txBody>
      </p:sp>
      <p:sp>
        <p:nvSpPr>
          <p:cNvPr id="11" name="Text 9"/>
          <p:cNvSpPr txBox="1"/>
          <p:nvPr/>
        </p:nvSpPr>
        <p:spPr>
          <a:xfrm>
            <a:off x="6510528" y="2084832"/>
            <a:ext cx="4846320" cy="3383280"/>
          </a:xfrm>
          <a:prstGeom prst="rect">
            <a:avLst/>
          </a:prstGeom>
          <a:noFill/>
          <a:ln/>
        </p:spPr>
        <p:txBody>
          <a:bodyPr wrap="square" lIns="0" tIns="0" rIns="0" bIns="0" rtlCol="0" anchor="t"/>
          <a:lstStyle/>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Formal early participation in every State proceeding sited in Lake County: request the pre-filing meeting, designate one point of contact, file at scoping the draft environmental document.</a:t>
            </a:r>
            <a:endParaRPr lang="en-US" sz="1800" dirty="0"/>
          </a:p>
          <a:p>
            <a:pPr marL="177800" indent="-177800">
              <a:spcAft>
                <a:spcPts val="900"/>
              </a:spcAft>
              <a:buSzPct val="100000"/>
              <a:buChar char="•"/>
            </a:pPr>
            <a:r>
              <a:rPr lang="en-US" dirty="0">
                <a:solidFill>
                  <a:srgbClr val="3E4F4C"/>
                </a:solidFill>
              </a:rPr>
              <a:t>Treat CEC scoping and the draft environmental document as the County's hearings. Issues the County doesn't put on the record don't get analyzed and can't be raised later</a:t>
            </a:r>
            <a:r>
              <a:rPr lang="en-US" dirty="0"/>
              <a:t>.</a:t>
            </a:r>
          </a:p>
          <a:p>
            <a:pPr marL="177800" indent="-177800">
              <a:spcAft>
                <a:spcPts val="900"/>
              </a:spcAft>
              <a:buSzPct val="100000"/>
              <a:buChar char="•"/>
            </a:pPr>
            <a:r>
              <a:rPr lang="en-US" sz="1800" dirty="0">
                <a:solidFill>
                  <a:srgbClr val="3E4F4C"/>
                </a:solidFill>
                <a:latin typeface="Calibri" pitchFamily="34" charset="0"/>
                <a:ea typeface="Calibri" pitchFamily="34" charset="-122"/>
                <a:cs typeface="Calibri" pitchFamily="34" charset="-120"/>
              </a:rPr>
              <a:t>Comment in the form of proposed conditions, not objections. A letter urging denial gives the CEC nothing to adopt; specific, feasible mitigation language may be adopted.</a:t>
            </a:r>
            <a:endParaRPr lang="en-US" sz="1800" dirty="0"/>
          </a:p>
        </p:txBody>
      </p:sp>
      <p:sp>
        <p:nvSpPr>
          <p:cNvPr id="12" name="Text 10"/>
          <p:cNvSpPr txBox="1"/>
          <p:nvPr/>
        </p:nvSpPr>
        <p:spPr>
          <a:xfrm>
            <a:off x="563880" y="6007608"/>
            <a:ext cx="11064240" cy="384048"/>
          </a:xfrm>
          <a:prstGeom prst="rect">
            <a:avLst/>
          </a:prstGeom>
          <a:noFill/>
          <a:ln/>
        </p:spPr>
        <p:txBody>
          <a:bodyPr wrap="square" lIns="0" tIns="0" rIns="0" bIns="0" rtlCol="0" anchor="t"/>
          <a:lstStyle/>
          <a:p>
            <a:pPr marL="0" indent="0" algn="l">
              <a:buNone/>
            </a:pPr>
            <a:r>
              <a:rPr lang="en-US" sz="1800" i="1" dirty="0">
                <a:solidFill>
                  <a:srgbClr val="6C7E7A"/>
                </a:solidFill>
                <a:latin typeface="Calibri" pitchFamily="34" charset="0"/>
                <a:ea typeface="Calibri" pitchFamily="34" charset="-122"/>
                <a:cs typeface="Calibri" pitchFamily="34" charset="-120"/>
              </a:rPr>
              <a:t>Neither section requires new authority, an ordinance, or an appropriation. Anything that does takes months of hearings; a CEC (California Energy Commission) scoping window could close in weeks.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12</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County–State Relationship</a:t>
            </a:r>
            <a:endParaRPr lang="en-US" sz="3200" dirty="0"/>
          </a:p>
        </p:txBody>
      </p:sp>
      <p:sp>
        <p:nvSpPr>
          <p:cNvPr id="6" name="Shape 4"/>
          <p:cNvSpPr/>
          <p:nvPr/>
        </p:nvSpPr>
        <p:spPr>
          <a:xfrm>
            <a:off x="566928" y="1463039"/>
            <a:ext cx="11064240" cy="4305371"/>
          </a:xfrm>
          <a:prstGeom prst="roundRect">
            <a:avLst>
              <a:gd name="adj" fmla="val 1031"/>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50392" y="2078844"/>
            <a:ext cx="10515600" cy="329184"/>
          </a:xfrm>
          <a:prstGeom prst="rect">
            <a:avLst/>
          </a:prstGeom>
          <a:noFill/>
          <a:ln/>
        </p:spPr>
        <p:txBody>
          <a:bodyPr wrap="square" lIns="0" tIns="0" rIns="0" bIns="0" rtlCol="0" anchor="ctr"/>
          <a:lstStyle/>
          <a:p>
            <a:pPr marL="0" indent="0">
              <a:spcBef>
                <a:spcPts val="600"/>
              </a:spcBef>
              <a:buNone/>
            </a:pPr>
            <a:r>
              <a:rPr lang="en-US" sz="2000" dirty="0">
                <a:solidFill>
                  <a:srgbClr val="B4551F"/>
                </a:solidFill>
                <a:latin typeface="Calibri" pitchFamily="34" charset="0"/>
                <a:cs typeface="Calibri" pitchFamily="34" charset="-120"/>
              </a:rPr>
              <a:t>These would all require an investment of staffing and / or contracting resources</a:t>
            </a:r>
            <a:endParaRPr lang="en-US" sz="2000" dirty="0"/>
          </a:p>
        </p:txBody>
      </p:sp>
      <p:sp>
        <p:nvSpPr>
          <p:cNvPr id="8" name="Text 6"/>
          <p:cNvSpPr txBox="1"/>
          <p:nvPr/>
        </p:nvSpPr>
        <p:spPr>
          <a:xfrm>
            <a:off x="886968" y="2755499"/>
            <a:ext cx="10515600" cy="3611880"/>
          </a:xfrm>
          <a:prstGeom prst="rect">
            <a:avLst/>
          </a:prstGeom>
          <a:noFill/>
          <a:ln/>
        </p:spPr>
        <p:txBody>
          <a:bodyPr wrap="square" lIns="0" tIns="0" rIns="0" bIns="0" rtlCol="0" anchor="t"/>
          <a:lstStyle/>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Maintain a standing LORS (Laws, Ordinances, Regulations, and Standards) compendium, every applicable ordinance, General Plan policy, standard, and map, with citations and factual basis.</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Position the County as the CEC's data source: hazard and fire mapping, evacuation constraints, haul routes, water supply, labor market, AB 52 tribal contacts.</a:t>
            </a:r>
            <a:endParaRPr lang="en-US" sz="1800"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Publish a fiscal-impact methodology in advance. </a:t>
            </a:r>
          </a:p>
          <a:p>
            <a:pPr marL="742950" lvl="1" indent="-285750">
              <a:spcAft>
                <a:spcPts val="700"/>
              </a:spcAft>
              <a:buSzPct val="100000"/>
              <a:buFont typeface="Courier New" panose="02070309020205020404" pitchFamily="49" charset="0"/>
              <a:buChar char="o"/>
            </a:pPr>
            <a:r>
              <a:rPr lang="en-US" dirty="0">
                <a:solidFill>
                  <a:srgbClr val="3E4F4C"/>
                </a:solidFill>
                <a:latin typeface="Calibri" pitchFamily="34" charset="0"/>
                <a:ea typeface="Calibri" pitchFamily="34" charset="-122"/>
                <a:cs typeface="Calibri" pitchFamily="34" charset="-120"/>
              </a:rPr>
              <a:t>The CEC must find net local benefit for a State certified project; SB 254 made that a rebuttable presumption. The County supplies the record that answers it.</a:t>
            </a:r>
            <a:endParaRPr lang="en-US" dirty="0"/>
          </a:p>
          <a:p>
            <a:pPr marL="177800" indent="-177800">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Keep a roster of local community-based organizations; the opt-in statute requires an agreement with one, and the County itself qualifies.</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13</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Development and Community Benefits Agreements</a:t>
            </a:r>
            <a:endParaRPr lang="en-US" sz="3200" dirty="0"/>
          </a:p>
        </p:txBody>
      </p:sp>
      <p:sp>
        <p:nvSpPr>
          <p:cNvPr id="9" name="Shape 7"/>
          <p:cNvSpPr/>
          <p:nvPr/>
        </p:nvSpPr>
        <p:spPr>
          <a:xfrm>
            <a:off x="566928" y="1463039"/>
            <a:ext cx="11064240" cy="4168639"/>
          </a:xfrm>
          <a:prstGeom prst="roundRect">
            <a:avLst>
              <a:gd name="adj" fmla="val 1124"/>
            </a:avLst>
          </a:prstGeom>
          <a:solidFill>
            <a:srgbClr val="F5F8F7"/>
          </a:solidFill>
          <a:ln w="12700">
            <a:solidFill>
              <a:srgbClr val="EAF0EE"/>
            </a:solidFill>
            <a:prstDash val="solid"/>
          </a:ln>
        </p:spPr>
        <p:txBody>
          <a:bodyPr/>
          <a:lstStyle/>
          <a:p>
            <a:endParaRPr lang="en-US"/>
          </a:p>
        </p:txBody>
      </p:sp>
      <p:sp>
        <p:nvSpPr>
          <p:cNvPr id="11" name="Text 9"/>
          <p:cNvSpPr txBox="1"/>
          <p:nvPr/>
        </p:nvSpPr>
        <p:spPr>
          <a:xfrm>
            <a:off x="886968" y="2084832"/>
            <a:ext cx="10515600" cy="3611880"/>
          </a:xfrm>
          <a:prstGeom prst="rect">
            <a:avLst/>
          </a:prstGeom>
          <a:noFill/>
          <a:ln/>
        </p:spPr>
        <p:txBody>
          <a:bodyPr wrap="square" lIns="0" tIns="0" rIns="0" bIns="0" rtlCol="0" anchor="t"/>
          <a:lstStyle/>
          <a:p>
            <a:r>
              <a:rPr lang="en-US" b="1" dirty="0">
                <a:solidFill>
                  <a:srgbClr val="3E4F4C"/>
                </a:solidFill>
              </a:rPr>
              <a:t>Modernize the County's development agreement ordinance (Article 69).</a:t>
            </a:r>
            <a:r>
              <a:rPr lang="en-US" dirty="0">
                <a:solidFill>
                  <a:srgbClr val="3E4F4C"/>
                </a:solidFill>
              </a:rPr>
              <a:t> Adopted in 1988, it assumes every project also needs a County rezone or use permit. Projects the State certifies may not, so the update allows a standalone agreement and cleans up outdated findings.</a:t>
            </a:r>
          </a:p>
          <a:p>
            <a:endParaRPr lang="en-US" dirty="0">
              <a:solidFill>
                <a:srgbClr val="3E4F4C"/>
              </a:solidFill>
            </a:endParaRPr>
          </a:p>
          <a:p>
            <a:r>
              <a:rPr lang="en-US" b="1" dirty="0">
                <a:solidFill>
                  <a:srgbClr val="3E4F4C"/>
                </a:solidFill>
              </a:rPr>
              <a:t>Authorize the County to sign community benefits agreements for State-certified projects.</a:t>
            </a:r>
            <a:r>
              <a:rPr lang="en-US" dirty="0">
                <a:solidFill>
                  <a:srgbClr val="3E4F4C"/>
                </a:solidFill>
              </a:rPr>
              <a:t> State law requires a developer to sign one before the CEC can certify a project, and the County can be the other party, but only if its ordinance allows it and the authority is in place before the CEC finishes its review.</a:t>
            </a:r>
          </a:p>
          <a:p>
            <a:endParaRPr lang="en-US" dirty="0">
              <a:solidFill>
                <a:srgbClr val="3E4F4C"/>
              </a:solidFill>
            </a:endParaRPr>
          </a:p>
          <a:p>
            <a:r>
              <a:rPr lang="en-US" b="1" dirty="0">
                <a:solidFill>
                  <a:srgbClr val="3E4F4C"/>
                </a:solidFill>
              </a:rPr>
              <a:t>Update the Master Fee Schedule so applicants pay the actual cost.</a:t>
            </a:r>
            <a:r>
              <a:rPr lang="en-US" dirty="0">
                <a:solidFill>
                  <a:srgbClr val="3E4F4C"/>
                </a:solidFill>
              </a:rPr>
              <a:t> The current development agreement fee is a 20-hour Planning deposit set in 2017, and only Planning staff time can be billed against it, not County Counsel, outside counsel, or consultants. An update would recover actual cost from a refundable deposit and adds a line for community benefits agreements</a:t>
            </a:r>
            <a:r>
              <a:rPr lang="en-US" dirty="0"/>
              <a:t>.</a:t>
            </a:r>
            <a:endParaRPr lang="en-US" dirty="0">
              <a:solidFill>
                <a:srgbClr val="3E4F4C"/>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14</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a:t>
            </a:r>
            <a:r>
              <a:rPr lang="en-US" b="1" kern="0" spc="100" dirty="0">
                <a:solidFill>
                  <a:srgbClr val="B4551F"/>
                </a:solidFill>
                <a:latin typeface="Calibri" pitchFamily="34" charset="0"/>
                <a:ea typeface="Calibri" pitchFamily="34" charset="-122"/>
                <a:cs typeface="Calibri" pitchFamily="34" charset="-120"/>
              </a:rPr>
              <a:t>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CEQA practice</a:t>
            </a:r>
            <a:endParaRPr lang="en-US" sz="3200" dirty="0"/>
          </a:p>
        </p:txBody>
      </p:sp>
      <p:sp>
        <p:nvSpPr>
          <p:cNvPr id="6" name="Shape 4"/>
          <p:cNvSpPr/>
          <p:nvPr/>
        </p:nvSpPr>
        <p:spPr>
          <a:xfrm>
            <a:off x="566928" y="1476756"/>
            <a:ext cx="11064240" cy="2693592"/>
          </a:xfrm>
          <a:prstGeom prst="roundRect">
            <a:avLst>
              <a:gd name="adj" fmla="val 1136"/>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499616"/>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CEQA</a:t>
            </a:r>
            <a:endParaRPr lang="en-US" sz="2000" dirty="0"/>
          </a:p>
        </p:txBody>
      </p:sp>
      <p:sp>
        <p:nvSpPr>
          <p:cNvPr id="8" name="Text 6"/>
          <p:cNvSpPr txBox="1"/>
          <p:nvPr/>
        </p:nvSpPr>
        <p:spPr>
          <a:xfrm>
            <a:off x="841248" y="1851660"/>
            <a:ext cx="10515600" cy="3291840"/>
          </a:xfrm>
          <a:prstGeom prst="rect">
            <a:avLst/>
          </a:prstGeom>
          <a:noFill/>
          <a:ln/>
        </p:spPr>
        <p:txBody>
          <a:bodyPr wrap="square" lIns="0" tIns="0" rIns="0" bIns="0" rtlCol="0" anchor="t"/>
          <a:lstStyle/>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Where the County is lead, scope the document to the whole of the action: wellfield, pipelines, the transmission line to the grid, and haul routes.</a:t>
            </a:r>
            <a:endParaRPr lang="en-US" sz="1800" dirty="0"/>
          </a:p>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Request at scoping that the California Energy Commission's </a:t>
            </a:r>
            <a:r>
              <a:rPr lang="en-US" dirty="0">
                <a:solidFill>
                  <a:srgbClr val="3E4F4C"/>
                </a:solidFill>
              </a:rPr>
              <a:t>environmental review cover the wellfield, not just the power plant</a:t>
            </a:r>
            <a:r>
              <a:rPr lang="en-US" sz="1800" dirty="0">
                <a:solidFill>
                  <a:srgbClr val="3E4F4C"/>
                </a:solidFill>
                <a:latin typeface="Calibri" pitchFamily="34" charset="0"/>
                <a:ea typeface="Calibri" pitchFamily="34" charset="-122"/>
                <a:cs typeface="Calibri" pitchFamily="34" charset="-120"/>
              </a:rPr>
              <a:t>.</a:t>
            </a:r>
            <a:endParaRPr lang="en-US" sz="1800" dirty="0">
              <a:solidFill>
                <a:srgbClr val="3E4F4C"/>
              </a:solidFill>
            </a:endParaRPr>
          </a:p>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Require full buildout disclosure as a completeness condition.</a:t>
            </a:r>
            <a:endParaRPr lang="en-US" sz="1800" dirty="0"/>
          </a:p>
          <a:p>
            <a:pPr marL="177800" indent="-177800">
              <a:spcAft>
                <a:spcPts val="1200"/>
              </a:spcAft>
              <a:buSzPct val="100000"/>
              <a:buChar char="•"/>
            </a:pPr>
            <a:r>
              <a:rPr lang="en-US" sz="1800" dirty="0">
                <a:solidFill>
                  <a:srgbClr val="3E4F4C"/>
                </a:solidFill>
                <a:latin typeface="Calibri" pitchFamily="34" charset="0"/>
                <a:ea typeface="Calibri" pitchFamily="34" charset="-122"/>
                <a:cs typeface="Calibri" pitchFamily="34" charset="-120"/>
              </a:rPr>
              <a:t>Maintain a standing project list for the cumulative baseline.</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15</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Affirmative siting</a:t>
            </a:r>
            <a:endParaRPr lang="en-US" sz="3200" dirty="0"/>
          </a:p>
        </p:txBody>
      </p:sp>
      <p:sp>
        <p:nvSpPr>
          <p:cNvPr id="9" name="Shape 7"/>
          <p:cNvSpPr/>
          <p:nvPr/>
        </p:nvSpPr>
        <p:spPr>
          <a:xfrm>
            <a:off x="566928" y="1463039"/>
            <a:ext cx="11064240" cy="4544653"/>
          </a:xfrm>
          <a:prstGeom prst="roundRect">
            <a:avLst>
              <a:gd name="adj" fmla="val 1136"/>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841248" y="1664208"/>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Affirmative Siting</a:t>
            </a:r>
            <a:endParaRPr lang="en-US" sz="2000" dirty="0"/>
          </a:p>
        </p:txBody>
      </p:sp>
      <p:sp>
        <p:nvSpPr>
          <p:cNvPr id="11" name="Text 9"/>
          <p:cNvSpPr txBox="1"/>
          <p:nvPr/>
        </p:nvSpPr>
        <p:spPr>
          <a:xfrm>
            <a:off x="886968" y="3385161"/>
            <a:ext cx="10515600" cy="3291840"/>
          </a:xfrm>
          <a:prstGeom prst="rect">
            <a:avLst/>
          </a:prstGeom>
          <a:noFill/>
          <a:ln/>
        </p:spPr>
        <p:txBody>
          <a:bodyPr wrap="square" lIns="0" tIns="0" rIns="0" bIns="0" rtlCol="0" anchor="t"/>
          <a:lstStyle/>
          <a:p>
            <a:pPr marL="177800" indent="-177800">
              <a:spcBef>
                <a:spcPts val="600"/>
              </a:spcBef>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Publish a County siting map identifying where energy development could be well suited. </a:t>
            </a:r>
            <a:r>
              <a:rPr lang="en-US" dirty="0">
                <a:solidFill>
                  <a:srgbClr val="3E4F4C"/>
                </a:solidFill>
                <a:latin typeface="Calibri" pitchFamily="34" charset="0"/>
                <a:ea typeface="Calibri" pitchFamily="34" charset="-122"/>
                <a:cs typeface="Calibri" pitchFamily="34" charset="-120"/>
              </a:rPr>
              <a:t>S</a:t>
            </a:r>
            <a:r>
              <a:rPr lang="en-US" sz="1800" dirty="0">
                <a:solidFill>
                  <a:srgbClr val="3E4F4C"/>
                </a:solidFill>
                <a:latin typeface="Calibri" pitchFamily="34" charset="0"/>
                <a:ea typeface="Calibri" pitchFamily="34" charset="-122"/>
                <a:cs typeface="Calibri" pitchFamily="34" charset="-120"/>
              </a:rPr>
              <a:t>creened for disturbed ground, resource quality, leasehold, interconnection, haul routes, and sensitivity. Pre-clear standards inside those areas. </a:t>
            </a:r>
            <a:r>
              <a:rPr lang="en-US" dirty="0">
                <a:solidFill>
                  <a:srgbClr val="3E4F4C"/>
                </a:solidFill>
                <a:latin typeface="Calibri" pitchFamily="34" charset="0"/>
                <a:ea typeface="Calibri" pitchFamily="34" charset="-122"/>
                <a:cs typeface="Calibri" pitchFamily="34" charset="-120"/>
              </a:rPr>
              <a:t>- </a:t>
            </a:r>
            <a:r>
              <a:rPr lang="en-US" i="1" dirty="0">
                <a:solidFill>
                  <a:srgbClr val="3E4F4C"/>
                </a:solidFill>
                <a:latin typeface="Calibri" pitchFamily="34" charset="0"/>
                <a:ea typeface="Calibri" pitchFamily="34" charset="-122"/>
                <a:cs typeface="Calibri" pitchFamily="34" charset="-120"/>
              </a:rPr>
              <a:t>Requires Outside Funding</a:t>
            </a:r>
            <a:endParaRPr lang="en-US" sz="1800" dirty="0"/>
          </a:p>
          <a:p>
            <a:pPr marL="177800" indent="-177800">
              <a:spcBef>
                <a:spcPts val="600"/>
              </a:spcBef>
              <a:spcAft>
                <a:spcPts val="700"/>
              </a:spcAft>
              <a:buSzPct val="100000"/>
              <a:buFontTx/>
              <a:buChar char="•"/>
            </a:pPr>
            <a:r>
              <a:rPr lang="en-US" sz="1800" dirty="0">
                <a:solidFill>
                  <a:srgbClr val="3E4F4C"/>
                </a:solidFill>
                <a:latin typeface="Calibri" pitchFamily="34" charset="0"/>
                <a:ea typeface="Calibri" pitchFamily="34" charset="-122"/>
                <a:cs typeface="Calibri" pitchFamily="34" charset="-120"/>
              </a:rPr>
              <a:t>Maintain current interconnection and transmission constraint information.</a:t>
            </a:r>
            <a:r>
              <a:rPr lang="en-US" dirty="0">
                <a:solidFill>
                  <a:srgbClr val="3E4F4C"/>
                </a:solidFill>
                <a:latin typeface="Calibri" pitchFamily="34" charset="0"/>
                <a:ea typeface="Calibri" pitchFamily="34" charset="-122"/>
                <a:cs typeface="Calibri" pitchFamily="34" charset="-120"/>
              </a:rPr>
              <a:t> - </a:t>
            </a:r>
            <a:r>
              <a:rPr lang="en-US" i="1" dirty="0">
                <a:solidFill>
                  <a:srgbClr val="3E4F4C"/>
                </a:solidFill>
                <a:latin typeface="Calibri" pitchFamily="34" charset="0"/>
                <a:ea typeface="Calibri" pitchFamily="34" charset="-122"/>
                <a:cs typeface="Calibri" pitchFamily="34" charset="-120"/>
              </a:rPr>
              <a:t>Requires Outside Funding</a:t>
            </a:r>
            <a:endParaRPr lang="en-US" sz="1800" dirty="0"/>
          </a:p>
          <a:p>
            <a:pPr marL="177800" indent="-177800">
              <a:spcBef>
                <a:spcPts val="600"/>
              </a:spcBef>
              <a:spcAft>
                <a:spcPts val="700"/>
              </a:spcAft>
              <a:buSzPct val="100000"/>
              <a:buChar char="•"/>
            </a:pPr>
            <a:r>
              <a:rPr lang="en-US" sz="1800" dirty="0">
                <a:solidFill>
                  <a:srgbClr val="3E4F4C"/>
                </a:solidFill>
                <a:latin typeface="Calibri" pitchFamily="34" charset="0"/>
                <a:ea typeface="Calibri" pitchFamily="34" charset="-122"/>
                <a:cs typeface="Calibri" pitchFamily="34" charset="-120"/>
              </a:rPr>
              <a:t>Recruit downstream and co-located end users needing baseload power or direct-use heat.</a:t>
            </a:r>
            <a:endParaRPr lang="en-US" sz="1800" dirty="0"/>
          </a:p>
        </p:txBody>
      </p:sp>
      <p:sp>
        <p:nvSpPr>
          <p:cNvPr id="13" name="Text 11"/>
          <p:cNvSpPr txBox="1"/>
          <p:nvPr/>
        </p:nvSpPr>
        <p:spPr>
          <a:xfrm>
            <a:off x="886968" y="2295143"/>
            <a:ext cx="10515600" cy="685800"/>
          </a:xfrm>
          <a:prstGeom prst="rect">
            <a:avLst/>
          </a:prstGeom>
          <a:noFill/>
          <a:ln/>
        </p:spPr>
        <p:txBody>
          <a:bodyPr wrap="square" lIns="0" tIns="0" rIns="0" bIns="0" rtlCol="0" anchor="t"/>
          <a:lstStyle/>
          <a:p>
            <a:pPr marL="0" indent="0" algn="l">
              <a:buNone/>
            </a:pPr>
            <a:r>
              <a:rPr lang="en-US" sz="1800" dirty="0">
                <a:solidFill>
                  <a:srgbClr val="B4551F"/>
                </a:solidFill>
                <a:latin typeface="Calibri" pitchFamily="34" charset="0"/>
                <a:ea typeface="Calibri" pitchFamily="34" charset="-122"/>
                <a:cs typeface="Calibri" pitchFamily="34" charset="-120"/>
              </a:rPr>
              <a:t>Cost flag: a comprehensive siting map with a programmatic EIR is an estimated $2–4 million undertaking requiring outside contracting and outside funds. It would also place the County in the lead agency role for the program-level analysis and give later project review a County document to tier from.</a:t>
            </a:r>
          </a:p>
          <a:p>
            <a:pPr marL="0" indent="0" algn="l">
              <a:buNone/>
            </a:pPr>
            <a:endParaRPr lang="en-US" dirty="0">
              <a:solidFill>
                <a:srgbClr val="B4551F"/>
              </a:solidFill>
              <a:latin typeface="Calibri" pitchFamily="34" charset="0"/>
              <a:cs typeface="Calibri" pitchFamily="34" charset="-120"/>
            </a:endParaRPr>
          </a:p>
          <a:p>
            <a:pPr marL="0" indent="0" algn="l">
              <a:buNone/>
            </a:pP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16</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Geothermal setback</a:t>
            </a:r>
            <a:endParaRPr lang="en-US" sz="3200" dirty="0"/>
          </a:p>
        </p:txBody>
      </p:sp>
      <p:sp>
        <p:nvSpPr>
          <p:cNvPr id="6" name="Shape 4"/>
          <p:cNvSpPr/>
          <p:nvPr/>
        </p:nvSpPr>
        <p:spPr>
          <a:xfrm>
            <a:off x="566928" y="1463039"/>
            <a:ext cx="4755843" cy="4196615"/>
          </a:xfrm>
          <a:prstGeom prst="roundRect">
            <a:avLst>
              <a:gd name="adj" fmla="val 1053"/>
            </a:avLst>
          </a:prstGeom>
          <a:solidFill>
            <a:srgbClr val="F5F8F7"/>
          </a:solidFill>
          <a:ln w="12700">
            <a:solidFill>
              <a:srgbClr val="EAF0EE"/>
            </a:solidFill>
            <a:prstDash val="solid"/>
          </a:ln>
        </p:spPr>
        <p:txBody>
          <a:bodyPr/>
          <a:lstStyle/>
          <a:p>
            <a:endParaRPr lang="en-US"/>
          </a:p>
        </p:txBody>
      </p:sp>
      <p:sp>
        <p:nvSpPr>
          <p:cNvPr id="7" name="Text 5"/>
          <p:cNvSpPr txBox="1"/>
          <p:nvPr/>
        </p:nvSpPr>
        <p:spPr>
          <a:xfrm>
            <a:off x="841248" y="1664208"/>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Geothermal setback</a:t>
            </a:r>
            <a:endParaRPr lang="en-US" sz="2000" dirty="0"/>
          </a:p>
        </p:txBody>
      </p:sp>
      <p:sp>
        <p:nvSpPr>
          <p:cNvPr id="8" name="Text 6"/>
          <p:cNvSpPr txBox="1"/>
          <p:nvPr/>
        </p:nvSpPr>
        <p:spPr>
          <a:xfrm>
            <a:off x="850392" y="2320439"/>
            <a:ext cx="3913632" cy="3108960"/>
          </a:xfrm>
          <a:prstGeom prst="rect">
            <a:avLst/>
          </a:prstGeom>
          <a:noFill/>
          <a:ln/>
        </p:spPr>
        <p:txBody>
          <a:bodyPr wrap="square" lIns="0" tIns="0" rIns="0" bIns="0" rtlCol="0" anchor="t"/>
          <a:lstStyle/>
          <a:p>
            <a:pPr marL="177800" indent="-177800">
              <a:spcAft>
                <a:spcPts val="400"/>
              </a:spcAft>
              <a:buSzPct val="100000"/>
              <a:buChar char="•"/>
            </a:pPr>
            <a:r>
              <a:rPr lang="en-US" sz="1800" dirty="0">
                <a:solidFill>
                  <a:srgbClr val="3E4F4C"/>
                </a:solidFill>
                <a:latin typeface="Calibri" pitchFamily="34" charset="0"/>
                <a:ea typeface="Calibri" pitchFamily="34" charset="-122"/>
                <a:cs typeface="Calibri" pitchFamily="34" charset="-120"/>
              </a:rPr>
              <a:t>The setback holds against CalGEM-led exploratory drilling, but not against opt-in certification that includes the wells.</a:t>
            </a:r>
          </a:p>
          <a:p>
            <a:pPr>
              <a:spcAft>
                <a:spcPts val="400"/>
              </a:spcAft>
              <a:buSzPct val="100000"/>
            </a:pPr>
            <a:endParaRPr lang="en-US" dirty="0">
              <a:solidFill>
                <a:srgbClr val="3E4F4C"/>
              </a:solidFill>
              <a:latin typeface="Calibri" pitchFamily="34" charset="0"/>
              <a:cs typeface="Calibri" pitchFamily="34" charset="-120"/>
            </a:endParaRPr>
          </a:p>
          <a:p>
            <a:pPr>
              <a:spcAft>
                <a:spcPts val="400"/>
              </a:spcAft>
              <a:buSzPct val="100000"/>
            </a:pPr>
            <a:endParaRPr lang="en-US" sz="1800" dirty="0">
              <a:solidFill>
                <a:srgbClr val="3E4F4C"/>
              </a:solidFill>
            </a:endParaRPr>
          </a:p>
          <a:p>
            <a:pPr marL="177800" indent="-177800">
              <a:spcAft>
                <a:spcPts val="400"/>
              </a:spcAft>
              <a:buSzPct val="100000"/>
              <a:buChar char="•"/>
            </a:pPr>
            <a:r>
              <a:rPr lang="en-US" sz="1800" dirty="0">
                <a:solidFill>
                  <a:srgbClr val="3E4F4C"/>
                </a:solidFill>
                <a:latin typeface="Calibri" pitchFamily="34" charset="0"/>
                <a:ea typeface="Calibri" pitchFamily="34" charset="-122"/>
                <a:cs typeface="Calibri" pitchFamily="34" charset="-120"/>
              </a:rPr>
              <a:t>Anchor it in General Plan policy, not zoning alone; otherwise, it’s exposed to a consistency attack.</a:t>
            </a:r>
            <a:endParaRPr lang="en-US" sz="1800" dirty="0">
              <a:solidFill>
                <a:srgbClr val="3E4F4C"/>
              </a:solidFill>
            </a:endParaRPr>
          </a:p>
        </p:txBody>
      </p:sp>
      <p:pic>
        <p:nvPicPr>
          <p:cNvPr id="10" name="Image 0" descr="img/geysers.jpg">
            <a:extLst>
              <a:ext uri="{FF2B5EF4-FFF2-40B4-BE49-F238E27FC236}">
                <a16:creationId xmlns:a16="http://schemas.microsoft.com/office/drawing/2014/main" id="{7456037B-848C-DAD1-E557-3DE73B0EE2BD}"/>
              </a:ext>
            </a:extLst>
          </p:cNvPr>
          <p:cNvPicPr>
            <a:picLocks noChangeAspect="1"/>
          </p:cNvPicPr>
          <p:nvPr/>
        </p:nvPicPr>
        <p:blipFill>
          <a:blip r:embed="rId3"/>
          <a:srcRect/>
          <a:stretch/>
        </p:blipFill>
        <p:spPr>
          <a:xfrm>
            <a:off x="6229975" y="2213229"/>
            <a:ext cx="5023217" cy="285216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17</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 — THE DRAFT STRATEGY</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Capacity and funding</a:t>
            </a:r>
            <a:endParaRPr lang="en-US" sz="3200" dirty="0"/>
          </a:p>
        </p:txBody>
      </p:sp>
      <p:sp>
        <p:nvSpPr>
          <p:cNvPr id="9" name="Shape 7"/>
          <p:cNvSpPr/>
          <p:nvPr/>
        </p:nvSpPr>
        <p:spPr>
          <a:xfrm>
            <a:off x="566928" y="1463040"/>
            <a:ext cx="11064240" cy="4233672"/>
          </a:xfrm>
          <a:prstGeom prst="roundRect">
            <a:avLst>
              <a:gd name="adj" fmla="val 1124"/>
            </a:avLst>
          </a:prstGeom>
          <a:solidFill>
            <a:srgbClr val="F5F8F7"/>
          </a:solidFill>
          <a:ln w="12700">
            <a:solidFill>
              <a:srgbClr val="EAF0EE"/>
            </a:solidFill>
            <a:prstDash val="solid"/>
          </a:ln>
        </p:spPr>
        <p:txBody>
          <a:bodyPr/>
          <a:lstStyle/>
          <a:p>
            <a:endParaRPr lang="en-US"/>
          </a:p>
        </p:txBody>
      </p:sp>
      <p:sp>
        <p:nvSpPr>
          <p:cNvPr id="10" name="Text 8"/>
          <p:cNvSpPr txBox="1"/>
          <p:nvPr/>
        </p:nvSpPr>
        <p:spPr>
          <a:xfrm>
            <a:off x="841248" y="1664208"/>
            <a:ext cx="10515600" cy="329184"/>
          </a:xfrm>
          <a:prstGeom prst="rect">
            <a:avLst/>
          </a:prstGeom>
          <a:noFill/>
          <a:ln/>
        </p:spPr>
        <p:txBody>
          <a:bodyPr wrap="square" lIns="0" tIns="0" rIns="0" bIns="0" rtlCol="0" anchor="ctr"/>
          <a:lstStyle/>
          <a:p>
            <a:pPr marL="0" indent="0">
              <a:buNone/>
            </a:pPr>
            <a:r>
              <a:rPr lang="en-US" sz="2000" b="1" dirty="0">
                <a:solidFill>
                  <a:srgbClr val="B4551F"/>
                </a:solidFill>
                <a:latin typeface="Calibri" pitchFamily="34" charset="0"/>
                <a:ea typeface="Calibri" pitchFamily="34" charset="-122"/>
                <a:cs typeface="Calibri" pitchFamily="34" charset="-120"/>
              </a:rPr>
              <a:t>Capacity and funding</a:t>
            </a:r>
            <a:endParaRPr lang="en-US" sz="2000" dirty="0"/>
          </a:p>
        </p:txBody>
      </p:sp>
      <p:sp>
        <p:nvSpPr>
          <p:cNvPr id="11" name="Text 9"/>
          <p:cNvSpPr txBox="1"/>
          <p:nvPr/>
        </p:nvSpPr>
        <p:spPr>
          <a:xfrm>
            <a:off x="838200" y="2286000"/>
            <a:ext cx="10515600" cy="3611880"/>
          </a:xfrm>
          <a:prstGeom prst="rect">
            <a:avLst/>
          </a:prstGeom>
          <a:noFill/>
          <a:ln/>
        </p:spPr>
        <p:txBody>
          <a:bodyPr wrap="square" lIns="0" tIns="0" rIns="0" bIns="0" rtlCol="0" anchor="t"/>
          <a:lstStyle/>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Every commitment needs to carry a named owner and an identified funding source.</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Applicant cost recovery funds County lead review and State participation.</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Development agreements cover project-specific costs.</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Competitive grants fund the planning work products.</a:t>
            </a:r>
          </a:p>
          <a:p>
            <a:pPr>
              <a:spcAft>
                <a:spcPts val="600"/>
              </a:spcAft>
              <a:buSzPct val="100000"/>
            </a:pPr>
            <a:endParaRPr lang="en-US" sz="1800" dirty="0"/>
          </a:p>
          <a:p>
            <a:pPr marL="177800" indent="-177800">
              <a:spcAft>
                <a:spcPts val="600"/>
              </a:spcAft>
              <a:buSzPct val="100000"/>
              <a:buChar char="•"/>
            </a:pPr>
            <a:r>
              <a:rPr lang="en-US" sz="1800" dirty="0">
                <a:solidFill>
                  <a:srgbClr val="3E4F4C"/>
                </a:solidFill>
                <a:latin typeface="Calibri" pitchFamily="34" charset="0"/>
                <a:ea typeface="Calibri" pitchFamily="34" charset="-122"/>
                <a:cs typeface="Calibri" pitchFamily="34" charset="-120"/>
              </a:rPr>
              <a:t>Recurring obligations are County operating costs.</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18</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III — NEXT STEPS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Exploratory projects</a:t>
            </a:r>
            <a:endParaRPr lang="en-US" sz="3200" dirty="0"/>
          </a:p>
        </p:txBody>
      </p:sp>
      <p:sp>
        <p:nvSpPr>
          <p:cNvPr id="6" name="Shape 4"/>
          <p:cNvSpPr/>
          <p:nvPr/>
        </p:nvSpPr>
        <p:spPr>
          <a:xfrm>
            <a:off x="566928" y="146304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7" name="Shape 5"/>
          <p:cNvSpPr/>
          <p:nvPr/>
        </p:nvSpPr>
        <p:spPr>
          <a:xfrm>
            <a:off x="822960" y="1801368"/>
            <a:ext cx="384048" cy="384048"/>
          </a:xfrm>
          <a:prstGeom prst="ellipse">
            <a:avLst/>
          </a:prstGeom>
          <a:solidFill>
            <a:srgbClr val="1F6F6B"/>
          </a:solidFill>
          <a:ln/>
        </p:spPr>
        <p:txBody>
          <a:bodyPr/>
          <a:lstStyle/>
          <a:p>
            <a:endParaRPr lang="en-US"/>
          </a:p>
        </p:txBody>
      </p:sp>
      <p:sp>
        <p:nvSpPr>
          <p:cNvPr id="8" name="Text 6"/>
          <p:cNvSpPr txBox="1"/>
          <p:nvPr/>
        </p:nvSpPr>
        <p:spPr>
          <a:xfrm>
            <a:off x="822960" y="180136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9" name="Text 7"/>
          <p:cNvSpPr txBox="1"/>
          <p:nvPr/>
        </p:nvSpPr>
        <p:spPr>
          <a:xfrm>
            <a:off x="1371600" y="159105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Board-adopted Energy Strategy</a:t>
            </a:r>
            <a:endParaRPr lang="en-US" sz="2000" dirty="0"/>
          </a:p>
        </p:txBody>
      </p:sp>
      <p:sp>
        <p:nvSpPr>
          <p:cNvPr id="10" name="Text 8"/>
          <p:cNvSpPr txBox="1"/>
          <p:nvPr/>
        </p:nvSpPr>
        <p:spPr>
          <a:xfrm>
            <a:off x="1371600" y="192938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framework above, adopted by the Board, establishing how the County deals with energy projects.</a:t>
            </a:r>
            <a:endParaRPr lang="en-US" sz="1800" dirty="0"/>
          </a:p>
        </p:txBody>
      </p:sp>
      <p:sp>
        <p:nvSpPr>
          <p:cNvPr id="11" name="Text 9"/>
          <p:cNvSpPr txBox="1"/>
          <p:nvPr/>
        </p:nvSpPr>
        <p:spPr>
          <a:xfrm>
            <a:off x="9601115" y="1727960"/>
            <a:ext cx="1920240"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Board / Administration</a:t>
            </a:r>
            <a:endParaRPr lang="en-US" sz="1800" dirty="0"/>
          </a:p>
        </p:txBody>
      </p:sp>
      <p:sp>
        <p:nvSpPr>
          <p:cNvPr id="12" name="Shape 10"/>
          <p:cNvSpPr/>
          <p:nvPr/>
        </p:nvSpPr>
        <p:spPr>
          <a:xfrm>
            <a:off x="566928" y="265176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3" name="Shape 11"/>
          <p:cNvSpPr/>
          <p:nvPr/>
        </p:nvSpPr>
        <p:spPr>
          <a:xfrm>
            <a:off x="822960" y="2990088"/>
            <a:ext cx="384048" cy="384048"/>
          </a:xfrm>
          <a:prstGeom prst="ellipse">
            <a:avLst/>
          </a:prstGeom>
          <a:solidFill>
            <a:srgbClr val="1F6F6B"/>
          </a:solidFill>
          <a:ln/>
        </p:spPr>
        <p:txBody>
          <a:bodyPr/>
          <a:lstStyle/>
          <a:p>
            <a:endParaRPr lang="en-US"/>
          </a:p>
        </p:txBody>
      </p:sp>
      <p:sp>
        <p:nvSpPr>
          <p:cNvPr id="14" name="Text 12"/>
          <p:cNvSpPr txBox="1"/>
          <p:nvPr/>
        </p:nvSpPr>
        <p:spPr>
          <a:xfrm>
            <a:off x="822960" y="299008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5" name="Text 13"/>
          <p:cNvSpPr txBox="1"/>
          <p:nvPr/>
        </p:nvSpPr>
        <p:spPr>
          <a:xfrm>
            <a:off x="1371600" y="277977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Road impact and use agreement</a:t>
            </a:r>
            <a:endParaRPr lang="en-US" sz="2000" dirty="0"/>
          </a:p>
        </p:txBody>
      </p:sp>
      <p:sp>
        <p:nvSpPr>
          <p:cNvPr id="16" name="Text 14"/>
          <p:cNvSpPr txBox="1"/>
          <p:nvPr/>
        </p:nvSpPr>
        <p:spPr>
          <a:xfrm>
            <a:off x="1371600" y="311810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Short template signed before drilling: haul routes, a pre-work road survey, applicant pays for damage, with insurance and indemnification behind it.</a:t>
            </a:r>
            <a:endParaRPr lang="en-US" sz="1800" dirty="0"/>
          </a:p>
        </p:txBody>
      </p:sp>
      <p:sp>
        <p:nvSpPr>
          <p:cNvPr id="17" name="Text 15"/>
          <p:cNvSpPr txBox="1"/>
          <p:nvPr/>
        </p:nvSpPr>
        <p:spPr>
          <a:xfrm>
            <a:off x="9611455" y="2929498"/>
            <a:ext cx="1920240"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Public Works / Counsel</a:t>
            </a:r>
            <a:endParaRPr lang="en-US" sz="1800" dirty="0"/>
          </a:p>
        </p:txBody>
      </p:sp>
      <p:sp>
        <p:nvSpPr>
          <p:cNvPr id="18" name="Shape 16"/>
          <p:cNvSpPr/>
          <p:nvPr/>
        </p:nvSpPr>
        <p:spPr>
          <a:xfrm>
            <a:off x="566928" y="384048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9" name="Shape 17"/>
          <p:cNvSpPr/>
          <p:nvPr/>
        </p:nvSpPr>
        <p:spPr>
          <a:xfrm>
            <a:off x="822960" y="4178808"/>
            <a:ext cx="384048" cy="384048"/>
          </a:xfrm>
          <a:prstGeom prst="ellipse">
            <a:avLst/>
          </a:prstGeom>
          <a:solidFill>
            <a:srgbClr val="1F6F6B"/>
          </a:solidFill>
          <a:ln/>
        </p:spPr>
        <p:txBody>
          <a:bodyPr/>
          <a:lstStyle/>
          <a:p>
            <a:endParaRPr lang="en-US"/>
          </a:p>
        </p:txBody>
      </p:sp>
      <p:sp>
        <p:nvSpPr>
          <p:cNvPr id="20" name="Text 18"/>
          <p:cNvSpPr txBox="1"/>
          <p:nvPr/>
        </p:nvSpPr>
        <p:spPr>
          <a:xfrm>
            <a:off x="822960" y="417880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21" name="Text 19"/>
          <p:cNvSpPr txBox="1"/>
          <p:nvPr/>
        </p:nvSpPr>
        <p:spPr>
          <a:xfrm>
            <a:off x="1371600" y="396849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Written CalGEM position on geologic hydrogen</a:t>
            </a:r>
            <a:endParaRPr lang="en-US" sz="2000" dirty="0"/>
          </a:p>
        </p:txBody>
      </p:sp>
      <p:sp>
        <p:nvSpPr>
          <p:cNvPr id="22" name="Text 20"/>
          <p:cNvSpPr txBox="1"/>
          <p:nvPr/>
        </p:nvSpPr>
        <p:spPr>
          <a:xfrm>
            <a:off x="1371600" y="430682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CalGEM treats geologic hydrogen as geothermal, but only informally. The County should request that in writing before a filing arrives, not after.</a:t>
            </a:r>
            <a:endParaRPr lang="en-US" sz="1800" dirty="0"/>
          </a:p>
        </p:txBody>
      </p:sp>
      <p:sp>
        <p:nvSpPr>
          <p:cNvPr id="23" name="Text 21"/>
          <p:cNvSpPr txBox="1"/>
          <p:nvPr/>
        </p:nvSpPr>
        <p:spPr>
          <a:xfrm>
            <a:off x="8942832" y="4078224"/>
            <a:ext cx="2588863"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 / Counsel</a:t>
            </a:r>
            <a:endParaRPr lang="en-US" sz="1800" dirty="0"/>
          </a:p>
        </p:txBody>
      </p:sp>
      <p:sp>
        <p:nvSpPr>
          <p:cNvPr id="24" name="Shape 22"/>
          <p:cNvSpPr/>
          <p:nvPr/>
        </p:nvSpPr>
        <p:spPr>
          <a:xfrm>
            <a:off x="566928" y="5029200"/>
            <a:ext cx="11064240" cy="1060704"/>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25" name="Shape 23"/>
          <p:cNvSpPr/>
          <p:nvPr/>
        </p:nvSpPr>
        <p:spPr>
          <a:xfrm>
            <a:off x="822960" y="5367528"/>
            <a:ext cx="384048" cy="384048"/>
          </a:xfrm>
          <a:prstGeom prst="ellipse">
            <a:avLst/>
          </a:prstGeom>
          <a:solidFill>
            <a:srgbClr val="1F6F6B"/>
          </a:solidFill>
          <a:ln/>
        </p:spPr>
        <p:txBody>
          <a:bodyPr/>
          <a:lstStyle/>
          <a:p>
            <a:endParaRPr lang="en-US"/>
          </a:p>
        </p:txBody>
      </p:sp>
      <p:sp>
        <p:nvSpPr>
          <p:cNvPr id="26" name="Text 24"/>
          <p:cNvSpPr txBox="1"/>
          <p:nvPr/>
        </p:nvSpPr>
        <p:spPr>
          <a:xfrm>
            <a:off x="822960" y="5367528"/>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7" name="Text 25"/>
          <p:cNvSpPr txBox="1"/>
          <p:nvPr/>
        </p:nvSpPr>
        <p:spPr>
          <a:xfrm>
            <a:off x="1371600" y="5157216"/>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Zoning Ordinance Updates</a:t>
            </a:r>
            <a:endParaRPr lang="en-US" sz="2000" dirty="0"/>
          </a:p>
        </p:txBody>
      </p:sp>
      <p:sp>
        <p:nvSpPr>
          <p:cNvPr id="28" name="Text 26"/>
          <p:cNvSpPr txBox="1"/>
          <p:nvPr/>
        </p:nvSpPr>
        <p:spPr>
          <a:xfrm>
            <a:off x="1371600" y="5495544"/>
            <a:ext cx="786384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Article 27 (Uses) and Article 68 (Definitions) require amendment(s) to reflect proposed projects.</a:t>
            </a:r>
            <a:endParaRPr lang="en-US" sz="1800" dirty="0"/>
          </a:p>
        </p:txBody>
      </p:sp>
      <p:sp>
        <p:nvSpPr>
          <p:cNvPr id="29" name="Text 27"/>
          <p:cNvSpPr txBox="1"/>
          <p:nvPr/>
        </p:nvSpPr>
        <p:spPr>
          <a:xfrm>
            <a:off x="9601115" y="5225155"/>
            <a:ext cx="1920240"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19</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III — NEXT STEPS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Commercial projects: the first steps, in order</a:t>
            </a:r>
            <a:endParaRPr lang="en-US" sz="3200" dirty="0"/>
          </a:p>
        </p:txBody>
      </p:sp>
      <p:sp>
        <p:nvSpPr>
          <p:cNvPr id="101" name="Shape 4"/>
          <p:cNvSpPr/>
          <p:nvPr/>
        </p:nvSpPr>
        <p:spPr>
          <a:xfrm>
            <a:off x="566928" y="14630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2" name="Shape 5"/>
          <p:cNvSpPr/>
          <p:nvPr/>
        </p:nvSpPr>
        <p:spPr>
          <a:xfrm>
            <a:off x="822960" y="1728216"/>
            <a:ext cx="384048" cy="384048"/>
          </a:xfrm>
          <a:prstGeom prst="ellipse">
            <a:avLst/>
          </a:prstGeom>
          <a:solidFill>
            <a:srgbClr val="1F6F6B"/>
          </a:solidFill>
          <a:ln/>
        </p:spPr>
        <p:txBody>
          <a:bodyPr/>
          <a:lstStyle/>
          <a:p>
            <a:endParaRPr lang="en-US"/>
          </a:p>
        </p:txBody>
      </p:sp>
      <p:sp>
        <p:nvSpPr>
          <p:cNvPr id="103" name="Text 6"/>
          <p:cNvSpPr txBox="1"/>
          <p:nvPr/>
        </p:nvSpPr>
        <p:spPr>
          <a:xfrm>
            <a:off x="822960" y="17282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104" name="Text 7"/>
          <p:cNvSpPr txBox="1"/>
          <p:nvPr/>
        </p:nvSpPr>
        <p:spPr>
          <a:xfrm>
            <a:off x="1371600" y="15544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Update the development agreement ordinance (Article 69)</a:t>
            </a:r>
            <a:endParaRPr lang="en-US" sz="2000" dirty="0"/>
          </a:p>
        </p:txBody>
      </p:sp>
      <p:sp>
        <p:nvSpPr>
          <p:cNvPr id="105" name="Text 8"/>
          <p:cNvSpPr txBox="1"/>
          <p:nvPr/>
        </p:nvSpPr>
        <p:spPr>
          <a:xfrm>
            <a:off x="1371600" y="18470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Adopted in 1988, it assumes a County permit. The update allows standalone agreements and community benefits agreements for State-certified projects.</a:t>
            </a:r>
            <a:endParaRPr lang="en-US" sz="1800" dirty="0"/>
          </a:p>
        </p:txBody>
      </p:sp>
      <p:sp>
        <p:nvSpPr>
          <p:cNvPr id="106" name="Text 9"/>
          <p:cNvSpPr txBox="1"/>
          <p:nvPr/>
        </p:nvSpPr>
        <p:spPr>
          <a:xfrm>
            <a:off x="9156192" y="1674349"/>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 / Counsel</a:t>
            </a:r>
            <a:endParaRPr lang="en-US" sz="1800" dirty="0"/>
          </a:p>
        </p:txBody>
      </p:sp>
      <p:sp>
        <p:nvSpPr>
          <p:cNvPr id="107" name="Shape 4"/>
          <p:cNvSpPr/>
          <p:nvPr/>
        </p:nvSpPr>
        <p:spPr>
          <a:xfrm>
            <a:off x="566928" y="24536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8" name="Shape 5"/>
          <p:cNvSpPr/>
          <p:nvPr/>
        </p:nvSpPr>
        <p:spPr>
          <a:xfrm>
            <a:off x="822960" y="2718816"/>
            <a:ext cx="384048" cy="384048"/>
          </a:xfrm>
          <a:prstGeom prst="ellipse">
            <a:avLst/>
          </a:prstGeom>
          <a:solidFill>
            <a:srgbClr val="1F6F6B"/>
          </a:solidFill>
          <a:ln/>
        </p:spPr>
        <p:txBody>
          <a:bodyPr/>
          <a:lstStyle/>
          <a:p>
            <a:endParaRPr lang="en-US"/>
          </a:p>
        </p:txBody>
      </p:sp>
      <p:sp>
        <p:nvSpPr>
          <p:cNvPr id="109" name="Text 6"/>
          <p:cNvSpPr txBox="1"/>
          <p:nvPr/>
        </p:nvSpPr>
        <p:spPr>
          <a:xfrm>
            <a:off x="822960" y="27188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0" name="Text 7"/>
          <p:cNvSpPr txBox="1"/>
          <p:nvPr/>
        </p:nvSpPr>
        <p:spPr>
          <a:xfrm>
            <a:off x="1371600" y="25450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Estimate staff cost and update the Master Fee Schedule</a:t>
            </a:r>
            <a:endParaRPr lang="en-US" sz="2000" dirty="0"/>
          </a:p>
        </p:txBody>
      </p:sp>
      <p:sp>
        <p:nvSpPr>
          <p:cNvPr id="111" name="Text 8"/>
          <p:cNvSpPr txBox="1"/>
          <p:nvPr/>
        </p:nvSpPr>
        <p:spPr>
          <a:xfrm>
            <a:off x="1371600" y="28376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The hourly rate is settled; the hours behind the deposit date to 2017. Recover actual cost, including Counsel and consultants, from a refundable deposit.</a:t>
            </a:r>
            <a:endParaRPr lang="en-US" sz="1800" dirty="0"/>
          </a:p>
        </p:txBody>
      </p:sp>
      <p:sp>
        <p:nvSpPr>
          <p:cNvPr id="112" name="Text 9"/>
          <p:cNvSpPr txBox="1"/>
          <p:nvPr/>
        </p:nvSpPr>
        <p:spPr>
          <a:xfrm>
            <a:off x="9156192" y="267272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 / Auditor</a:t>
            </a:r>
            <a:endParaRPr lang="en-US" sz="1800" dirty="0"/>
          </a:p>
        </p:txBody>
      </p:sp>
      <p:sp>
        <p:nvSpPr>
          <p:cNvPr id="113" name="Shape 4"/>
          <p:cNvSpPr/>
          <p:nvPr/>
        </p:nvSpPr>
        <p:spPr>
          <a:xfrm>
            <a:off x="566928" y="3444239"/>
            <a:ext cx="11064240" cy="1326807"/>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14" name="Shape 5"/>
          <p:cNvSpPr/>
          <p:nvPr/>
        </p:nvSpPr>
        <p:spPr>
          <a:xfrm>
            <a:off x="850392" y="3915618"/>
            <a:ext cx="384048" cy="384048"/>
          </a:xfrm>
          <a:prstGeom prst="ellipse">
            <a:avLst/>
          </a:prstGeom>
          <a:solidFill>
            <a:srgbClr val="1F6F6B"/>
          </a:solidFill>
          <a:ln/>
        </p:spPr>
        <p:txBody>
          <a:bodyPr/>
          <a:lstStyle/>
          <a:p>
            <a:endParaRPr lang="en-US"/>
          </a:p>
        </p:txBody>
      </p:sp>
      <p:sp>
        <p:nvSpPr>
          <p:cNvPr id="115" name="Text 6"/>
          <p:cNvSpPr txBox="1"/>
          <p:nvPr/>
        </p:nvSpPr>
        <p:spPr>
          <a:xfrm>
            <a:off x="855178" y="388269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16" name="Text 7"/>
          <p:cNvSpPr txBox="1"/>
          <p:nvPr/>
        </p:nvSpPr>
        <p:spPr>
          <a:xfrm>
            <a:off x="1371600" y="35356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Extend cost recovery to State-certified projects</a:t>
            </a:r>
            <a:endParaRPr lang="en-US" sz="2000" dirty="0"/>
          </a:p>
        </p:txBody>
      </p:sp>
      <p:sp>
        <p:nvSpPr>
          <p:cNvPr id="117" name="Text 8"/>
          <p:cNvSpPr txBox="1"/>
          <p:nvPr/>
        </p:nvSpPr>
        <p:spPr>
          <a:xfrm>
            <a:off x="1371599" y="3828288"/>
            <a:ext cx="8293693" cy="502920"/>
          </a:xfrm>
          <a:prstGeom prst="rect">
            <a:avLst/>
          </a:prstGeom>
          <a:noFill/>
          <a:ln/>
        </p:spPr>
        <p:txBody>
          <a:bodyPr wrap="square" lIns="0" tIns="0" rIns="0" bIns="0" rtlCol="0" anchor="t"/>
          <a:lstStyle/>
          <a:p>
            <a:r>
              <a:rPr lang="en-US" dirty="0"/>
              <a:t>The County cannot charge a fee on a project the State permits. But if a developer asks the County to negotiate a community benefits agreement, the developer pays the County's actual cost of doing so, the same as any County application.</a:t>
            </a:r>
            <a:endParaRPr lang="en-US" sz="1800" dirty="0"/>
          </a:p>
        </p:txBody>
      </p:sp>
      <p:sp>
        <p:nvSpPr>
          <p:cNvPr id="118" name="Text 9"/>
          <p:cNvSpPr txBox="1"/>
          <p:nvPr/>
        </p:nvSpPr>
        <p:spPr>
          <a:xfrm>
            <a:off x="9144000" y="392856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 / Counsel</a:t>
            </a:r>
            <a:endParaRPr lang="en-US" sz="1800" dirty="0"/>
          </a:p>
        </p:txBody>
      </p:sp>
      <p:sp>
        <p:nvSpPr>
          <p:cNvPr id="119" name="Shape 4"/>
          <p:cNvSpPr/>
          <p:nvPr/>
        </p:nvSpPr>
        <p:spPr>
          <a:xfrm>
            <a:off x="566928" y="4843585"/>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0" name="Shape 5"/>
          <p:cNvSpPr/>
          <p:nvPr/>
        </p:nvSpPr>
        <p:spPr>
          <a:xfrm>
            <a:off x="855178" y="5102140"/>
            <a:ext cx="384048" cy="384048"/>
          </a:xfrm>
          <a:prstGeom prst="ellipse">
            <a:avLst/>
          </a:prstGeom>
          <a:solidFill>
            <a:srgbClr val="1F6F6B"/>
          </a:solidFill>
          <a:ln/>
        </p:spPr>
        <p:txBody>
          <a:bodyPr/>
          <a:lstStyle/>
          <a:p>
            <a:endParaRPr lang="en-US"/>
          </a:p>
        </p:txBody>
      </p:sp>
      <p:sp>
        <p:nvSpPr>
          <p:cNvPr id="121" name="Text 6"/>
          <p:cNvSpPr txBox="1"/>
          <p:nvPr/>
        </p:nvSpPr>
        <p:spPr>
          <a:xfrm>
            <a:off x="850392" y="5108761"/>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122" name="Text 7"/>
          <p:cNvSpPr txBox="1"/>
          <p:nvPr/>
        </p:nvSpPr>
        <p:spPr>
          <a:xfrm>
            <a:off x="1412534" y="485280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Model agreement and term sheet</a:t>
            </a:r>
            <a:endParaRPr lang="en-US" sz="2000" dirty="0"/>
          </a:p>
        </p:txBody>
      </p:sp>
      <p:sp>
        <p:nvSpPr>
          <p:cNvPr id="123" name="Text 8"/>
          <p:cNvSpPr txBox="1"/>
          <p:nvPr/>
        </p:nvSpPr>
        <p:spPr>
          <a:xfrm>
            <a:off x="1417320" y="518900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reusable template and checklist, so the first negotiation produces a tool for the next and every applicant sees the same process.</a:t>
            </a:r>
            <a:endParaRPr lang="en-US" sz="1800" dirty="0"/>
          </a:p>
        </p:txBody>
      </p:sp>
      <p:sp>
        <p:nvSpPr>
          <p:cNvPr id="124" name="Text 9"/>
          <p:cNvSpPr txBox="1"/>
          <p:nvPr/>
        </p:nvSpPr>
        <p:spPr>
          <a:xfrm>
            <a:off x="9156192" y="504444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 / Counsel</a:t>
            </a:r>
            <a:endParaRPr lang="en-US" sz="1800" dirty="0"/>
          </a:p>
        </p:txBody>
      </p:sp>
      <p:sp>
        <p:nvSpPr>
          <p:cNvPr id="125" name="Shape 4"/>
          <p:cNvSpPr/>
          <p:nvPr/>
        </p:nvSpPr>
        <p:spPr>
          <a:xfrm>
            <a:off x="612648" y="5858256"/>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6" name="Shape 5"/>
          <p:cNvSpPr/>
          <p:nvPr/>
        </p:nvSpPr>
        <p:spPr>
          <a:xfrm>
            <a:off x="850392" y="6120127"/>
            <a:ext cx="384048" cy="384048"/>
          </a:xfrm>
          <a:prstGeom prst="ellipse">
            <a:avLst/>
          </a:prstGeom>
          <a:solidFill>
            <a:srgbClr val="1F6F6B"/>
          </a:solidFill>
          <a:ln/>
        </p:spPr>
        <p:txBody>
          <a:bodyPr/>
          <a:lstStyle/>
          <a:p>
            <a:endParaRPr lang="en-US"/>
          </a:p>
        </p:txBody>
      </p:sp>
      <p:sp>
        <p:nvSpPr>
          <p:cNvPr id="127" name="Text 6"/>
          <p:cNvSpPr txBox="1"/>
          <p:nvPr/>
        </p:nvSpPr>
        <p:spPr>
          <a:xfrm>
            <a:off x="850392" y="6138871"/>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5</a:t>
            </a:r>
            <a:endParaRPr lang="en-US" sz="1800" dirty="0"/>
          </a:p>
        </p:txBody>
      </p:sp>
      <p:sp>
        <p:nvSpPr>
          <p:cNvPr id="128" name="Text 7"/>
          <p:cNvSpPr txBox="1"/>
          <p:nvPr/>
        </p:nvSpPr>
        <p:spPr>
          <a:xfrm>
            <a:off x="1417320" y="5903214"/>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Wind standards in the zoning ordinance</a:t>
            </a:r>
            <a:endParaRPr lang="en-US" sz="2000" dirty="0"/>
          </a:p>
        </p:txBody>
      </p:sp>
      <p:sp>
        <p:nvSpPr>
          <p:cNvPr id="129" name="Text 8"/>
          <p:cNvSpPr txBox="1"/>
          <p:nvPr/>
        </p:nvSpPr>
        <p:spPr>
          <a:xfrm>
            <a:off x="1417320" y="6240780"/>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Section 27.13(aj) currently reads “None.” Standards need to be in place before the first wind application (Morgan Valley) is filed.</a:t>
            </a:r>
            <a:endParaRPr lang="en-US" sz="1800" dirty="0"/>
          </a:p>
        </p:txBody>
      </p:sp>
      <p:sp>
        <p:nvSpPr>
          <p:cNvPr id="130" name="Text 9"/>
          <p:cNvSpPr txBox="1"/>
          <p:nvPr/>
        </p:nvSpPr>
        <p:spPr>
          <a:xfrm>
            <a:off x="9154397" y="6019543"/>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384048"/>
            <a:ext cx="566928" cy="566928"/>
          </a:xfrm>
          <a:prstGeom prst="roundRect">
            <a:avLst>
              <a:gd name="adj" fmla="val 24194"/>
            </a:avLst>
          </a:prstGeom>
          <a:solidFill>
            <a:srgbClr val="0E3B3E"/>
          </a:solidFill>
          <a:ln/>
        </p:spPr>
        <p:txBody>
          <a:bodyPr/>
          <a:lstStyle/>
          <a:p>
            <a:endParaRPr lang="en-US"/>
          </a:p>
        </p:txBody>
      </p:sp>
      <p:sp>
        <p:nvSpPr>
          <p:cNvPr id="3" name="Text 1"/>
          <p:cNvSpPr txBox="1"/>
          <p:nvPr/>
        </p:nvSpPr>
        <p:spPr>
          <a:xfrm>
            <a:off x="566928" y="3840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Calibri" pitchFamily="34" charset="0"/>
                <a:ea typeface="Calibri" pitchFamily="34" charset="-122"/>
                <a:cs typeface="Calibri" pitchFamily="34" charset="-120"/>
              </a:rPr>
              <a:t>20</a:t>
            </a:r>
            <a:endParaRPr lang="en-US" sz="2000" dirty="0"/>
          </a:p>
        </p:txBody>
      </p:sp>
      <p:sp>
        <p:nvSpPr>
          <p:cNvPr id="4" name="Text 2"/>
          <p:cNvSpPr txBox="1"/>
          <p:nvPr/>
        </p:nvSpPr>
        <p:spPr>
          <a:xfrm>
            <a:off x="1344168" y="365760"/>
            <a:ext cx="9601200" cy="274320"/>
          </a:xfrm>
          <a:prstGeom prst="rect">
            <a:avLst/>
          </a:prstGeom>
          <a:noFill/>
          <a:ln/>
        </p:spPr>
        <p:txBody>
          <a:bodyPr wrap="square" lIns="0" tIns="0" rIns="0" bIns="0" rtlCol="0" anchor="ctr"/>
          <a:lstStyle/>
          <a:p>
            <a:pPr marL="0" indent="0">
              <a:buNone/>
            </a:pPr>
            <a:r>
              <a:rPr lang="en-US" sz="1800" b="1" kern="0" spc="100" dirty="0">
                <a:solidFill>
                  <a:srgbClr val="B4551F"/>
                </a:solidFill>
                <a:latin typeface="Calibri" pitchFamily="34" charset="0"/>
                <a:ea typeface="Calibri" pitchFamily="34" charset="-122"/>
                <a:cs typeface="Calibri" pitchFamily="34" charset="-120"/>
              </a:rPr>
              <a:t>PART III — NEXT STEPS</a:t>
            </a:r>
            <a:endParaRPr lang="en-US" sz="1800" dirty="0"/>
          </a:p>
        </p:txBody>
      </p:sp>
      <p:sp>
        <p:nvSpPr>
          <p:cNvPr id="5" name="Text 3"/>
          <p:cNvSpPr txBox="1"/>
          <p:nvPr/>
        </p:nvSpPr>
        <p:spPr>
          <a:xfrm>
            <a:off x="1344168" y="658368"/>
            <a:ext cx="10607040" cy="502920"/>
          </a:xfrm>
          <a:prstGeom prst="rect">
            <a:avLst/>
          </a:prstGeom>
          <a:noFill/>
          <a:ln/>
        </p:spPr>
        <p:txBody>
          <a:bodyPr wrap="square" lIns="0" tIns="0" rIns="0" bIns="0" rtlCol="0" anchor="ctr"/>
          <a:lstStyle/>
          <a:p>
            <a:pPr marL="0" indent="0">
              <a:buNone/>
            </a:pPr>
            <a:r>
              <a:rPr lang="en-US" sz="3200" b="1" dirty="0">
                <a:solidFill>
                  <a:srgbClr val="0E3B3E"/>
                </a:solidFill>
                <a:latin typeface="Cambria" pitchFamily="34" charset="0"/>
                <a:ea typeface="Cambria" pitchFamily="34" charset="-122"/>
                <a:cs typeface="Cambria" pitchFamily="34" charset="-120"/>
              </a:rPr>
              <a:t>Commercial projects: near term and ongoing</a:t>
            </a:r>
            <a:endParaRPr lang="en-US" sz="3200" dirty="0"/>
          </a:p>
        </p:txBody>
      </p:sp>
      <p:sp>
        <p:nvSpPr>
          <p:cNvPr id="101" name="Shape 4"/>
          <p:cNvSpPr/>
          <p:nvPr/>
        </p:nvSpPr>
        <p:spPr>
          <a:xfrm>
            <a:off x="566928" y="14630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2" name="Shape 5"/>
          <p:cNvSpPr/>
          <p:nvPr/>
        </p:nvSpPr>
        <p:spPr>
          <a:xfrm>
            <a:off x="822960" y="1728216"/>
            <a:ext cx="384048" cy="384048"/>
          </a:xfrm>
          <a:prstGeom prst="ellipse">
            <a:avLst/>
          </a:prstGeom>
          <a:solidFill>
            <a:srgbClr val="1F6F6B"/>
          </a:solidFill>
          <a:ln/>
        </p:spPr>
        <p:txBody>
          <a:bodyPr/>
          <a:lstStyle/>
          <a:p>
            <a:endParaRPr lang="en-US"/>
          </a:p>
        </p:txBody>
      </p:sp>
      <p:sp>
        <p:nvSpPr>
          <p:cNvPr id="103" name="Text 6"/>
          <p:cNvSpPr txBox="1"/>
          <p:nvPr/>
        </p:nvSpPr>
        <p:spPr>
          <a:xfrm>
            <a:off x="822960" y="17282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6</a:t>
            </a:r>
            <a:endParaRPr lang="en-US" sz="1800" dirty="0"/>
          </a:p>
        </p:txBody>
      </p:sp>
      <p:sp>
        <p:nvSpPr>
          <p:cNvPr id="104" name="Text 7"/>
          <p:cNvSpPr txBox="1"/>
          <p:nvPr/>
        </p:nvSpPr>
        <p:spPr>
          <a:xfrm>
            <a:off x="1371600" y="15544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General Plan consistency</a:t>
            </a:r>
            <a:endParaRPr lang="en-US" sz="2000" dirty="0"/>
          </a:p>
        </p:txBody>
      </p:sp>
      <p:sp>
        <p:nvSpPr>
          <p:cNvPr id="105" name="Text 8"/>
          <p:cNvSpPr txBox="1"/>
          <p:nvPr/>
        </p:nvSpPr>
        <p:spPr>
          <a:xfrm>
            <a:off x="1371600" y="18470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State law requires a development agreement to match the General Plan. Until the Energy Element is adopted, the County needs a stated basis for that finding.</a:t>
            </a:r>
            <a:endParaRPr lang="en-US" sz="1800" dirty="0"/>
          </a:p>
        </p:txBody>
      </p:sp>
      <p:sp>
        <p:nvSpPr>
          <p:cNvPr id="106" name="Text 9"/>
          <p:cNvSpPr txBox="1"/>
          <p:nvPr/>
        </p:nvSpPr>
        <p:spPr>
          <a:xfrm>
            <a:off x="9144000" y="155448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
        <p:nvSpPr>
          <p:cNvPr id="107" name="Shape 4"/>
          <p:cNvSpPr/>
          <p:nvPr/>
        </p:nvSpPr>
        <p:spPr>
          <a:xfrm>
            <a:off x="566928" y="24536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08" name="Shape 5"/>
          <p:cNvSpPr/>
          <p:nvPr/>
        </p:nvSpPr>
        <p:spPr>
          <a:xfrm>
            <a:off x="822960" y="2718816"/>
            <a:ext cx="384048" cy="384048"/>
          </a:xfrm>
          <a:prstGeom prst="ellipse">
            <a:avLst/>
          </a:prstGeom>
          <a:solidFill>
            <a:srgbClr val="1F6F6B"/>
          </a:solidFill>
          <a:ln/>
        </p:spPr>
        <p:txBody>
          <a:bodyPr/>
          <a:lstStyle/>
          <a:p>
            <a:endParaRPr lang="en-US"/>
          </a:p>
        </p:txBody>
      </p:sp>
      <p:sp>
        <p:nvSpPr>
          <p:cNvPr id="109" name="Text 6"/>
          <p:cNvSpPr txBox="1"/>
          <p:nvPr/>
        </p:nvSpPr>
        <p:spPr>
          <a:xfrm>
            <a:off x="822960" y="27188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7</a:t>
            </a:r>
            <a:endParaRPr lang="en-US" sz="1800" dirty="0"/>
          </a:p>
        </p:txBody>
      </p:sp>
      <p:sp>
        <p:nvSpPr>
          <p:cNvPr id="110" name="Text 7"/>
          <p:cNvSpPr txBox="1"/>
          <p:nvPr/>
        </p:nvSpPr>
        <p:spPr>
          <a:xfrm>
            <a:off x="1371600" y="25450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Fiscal impact methodology</a:t>
            </a:r>
            <a:endParaRPr lang="en-US" sz="2000" dirty="0"/>
          </a:p>
        </p:txBody>
      </p:sp>
      <p:sp>
        <p:nvSpPr>
          <p:cNvPr id="111" name="Text 8"/>
          <p:cNvSpPr txBox="1"/>
          <p:nvPr/>
        </p:nvSpPr>
        <p:spPr>
          <a:xfrm>
            <a:off x="1371600" y="28376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published method for measuring what a project costs and brings the County. It is the record the CEC needs for its required finding of net local benefit.</a:t>
            </a:r>
            <a:endParaRPr lang="en-US" sz="1800" dirty="0"/>
          </a:p>
        </p:txBody>
      </p:sp>
      <p:sp>
        <p:nvSpPr>
          <p:cNvPr id="112" name="Text 9"/>
          <p:cNvSpPr txBox="1"/>
          <p:nvPr/>
        </p:nvSpPr>
        <p:spPr>
          <a:xfrm>
            <a:off x="9125712" y="281025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a:t>
            </a:r>
            <a:endParaRPr lang="en-US" sz="1800" dirty="0"/>
          </a:p>
        </p:txBody>
      </p:sp>
      <p:sp>
        <p:nvSpPr>
          <p:cNvPr id="113" name="Shape 4"/>
          <p:cNvSpPr/>
          <p:nvPr/>
        </p:nvSpPr>
        <p:spPr>
          <a:xfrm>
            <a:off x="566928" y="34442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14" name="Shape 5"/>
          <p:cNvSpPr/>
          <p:nvPr/>
        </p:nvSpPr>
        <p:spPr>
          <a:xfrm>
            <a:off x="822960" y="3709416"/>
            <a:ext cx="384048" cy="384048"/>
          </a:xfrm>
          <a:prstGeom prst="ellipse">
            <a:avLst/>
          </a:prstGeom>
          <a:solidFill>
            <a:srgbClr val="1F6F6B"/>
          </a:solidFill>
          <a:ln/>
        </p:spPr>
        <p:txBody>
          <a:bodyPr/>
          <a:lstStyle/>
          <a:p>
            <a:endParaRPr lang="en-US"/>
          </a:p>
        </p:txBody>
      </p:sp>
      <p:sp>
        <p:nvSpPr>
          <p:cNvPr id="115" name="Text 6"/>
          <p:cNvSpPr txBox="1"/>
          <p:nvPr/>
        </p:nvSpPr>
        <p:spPr>
          <a:xfrm>
            <a:off x="822960" y="37094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8</a:t>
            </a:r>
            <a:endParaRPr lang="en-US" sz="1800" dirty="0"/>
          </a:p>
        </p:txBody>
      </p:sp>
      <p:sp>
        <p:nvSpPr>
          <p:cNvPr id="116" name="Text 7"/>
          <p:cNvSpPr txBox="1"/>
          <p:nvPr/>
        </p:nvSpPr>
        <p:spPr>
          <a:xfrm>
            <a:off x="1371600" y="35356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Pre-application meetings and full buildout disclosure</a:t>
            </a:r>
            <a:endParaRPr lang="en-US" sz="2000" dirty="0"/>
          </a:p>
        </p:txBody>
      </p:sp>
      <p:sp>
        <p:nvSpPr>
          <p:cNvPr id="117" name="Text 8"/>
          <p:cNvSpPr txBox="1"/>
          <p:nvPr/>
        </p:nvSpPr>
        <p:spPr>
          <a:xfrm>
            <a:off x="1371600" y="38282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Meet developers before they file, and require them to describe the whole project, every phase, not just the first one.</a:t>
            </a:r>
            <a:endParaRPr lang="en-US" sz="1800" dirty="0"/>
          </a:p>
        </p:txBody>
      </p:sp>
      <p:sp>
        <p:nvSpPr>
          <p:cNvPr id="118" name="Text 9"/>
          <p:cNvSpPr txBox="1"/>
          <p:nvPr/>
        </p:nvSpPr>
        <p:spPr>
          <a:xfrm>
            <a:off x="9144000" y="353568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
        <p:nvSpPr>
          <p:cNvPr id="119" name="Shape 4"/>
          <p:cNvSpPr/>
          <p:nvPr/>
        </p:nvSpPr>
        <p:spPr>
          <a:xfrm>
            <a:off x="566928" y="44348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0" name="Shape 5"/>
          <p:cNvSpPr/>
          <p:nvPr/>
        </p:nvSpPr>
        <p:spPr>
          <a:xfrm>
            <a:off x="822960" y="4700016"/>
            <a:ext cx="384048" cy="384048"/>
          </a:xfrm>
          <a:prstGeom prst="ellipse">
            <a:avLst/>
          </a:prstGeom>
          <a:solidFill>
            <a:srgbClr val="1F6F6B"/>
          </a:solidFill>
          <a:ln/>
        </p:spPr>
        <p:txBody>
          <a:bodyPr/>
          <a:lstStyle/>
          <a:p>
            <a:endParaRPr lang="en-US"/>
          </a:p>
        </p:txBody>
      </p:sp>
      <p:sp>
        <p:nvSpPr>
          <p:cNvPr id="121" name="Text 6"/>
          <p:cNvSpPr txBox="1"/>
          <p:nvPr/>
        </p:nvSpPr>
        <p:spPr>
          <a:xfrm>
            <a:off x="822960" y="47000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9</a:t>
            </a:r>
            <a:endParaRPr lang="en-US" sz="1800" dirty="0"/>
          </a:p>
        </p:txBody>
      </p:sp>
      <p:sp>
        <p:nvSpPr>
          <p:cNvPr id="122" name="Text 7"/>
          <p:cNvSpPr txBox="1"/>
          <p:nvPr/>
        </p:nvSpPr>
        <p:spPr>
          <a:xfrm>
            <a:off x="1371600" y="45262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Coordination with other agencies</a:t>
            </a:r>
            <a:endParaRPr lang="en-US" sz="2000" dirty="0"/>
          </a:p>
        </p:txBody>
      </p:sp>
      <p:sp>
        <p:nvSpPr>
          <p:cNvPr id="123" name="Text 8"/>
          <p:cNvSpPr txBox="1"/>
          <p:nvPr/>
        </p:nvSpPr>
        <p:spPr>
          <a:xfrm>
            <a:off x="1371600" y="48188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Standing protocols with State and regional agencies beyond CalGEM, the State’s oil, gas, and geothermal regulator, so each project doesn’t start from scratch.</a:t>
            </a:r>
            <a:endParaRPr lang="en-US" sz="1800" dirty="0"/>
          </a:p>
        </p:txBody>
      </p:sp>
      <p:sp>
        <p:nvSpPr>
          <p:cNvPr id="124" name="Text 9"/>
          <p:cNvSpPr txBox="1"/>
          <p:nvPr/>
        </p:nvSpPr>
        <p:spPr>
          <a:xfrm>
            <a:off x="9144000" y="4526280"/>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Community Development</a:t>
            </a:r>
            <a:endParaRPr lang="en-US" sz="1800" dirty="0"/>
          </a:p>
        </p:txBody>
      </p:sp>
      <p:sp>
        <p:nvSpPr>
          <p:cNvPr id="125" name="Shape 4"/>
          <p:cNvSpPr/>
          <p:nvPr/>
        </p:nvSpPr>
        <p:spPr>
          <a:xfrm>
            <a:off x="566928" y="5425440"/>
            <a:ext cx="11064240" cy="914400"/>
          </a:xfrm>
          <a:prstGeom prst="roundRect">
            <a:avLst>
              <a:gd name="adj" fmla="val 4310"/>
            </a:avLst>
          </a:prstGeom>
          <a:solidFill>
            <a:srgbClr val="F5F8F7"/>
          </a:solidFill>
          <a:ln w="12700">
            <a:solidFill>
              <a:srgbClr val="EAF0EE"/>
            </a:solidFill>
            <a:prstDash val="solid"/>
          </a:ln>
        </p:spPr>
        <p:txBody>
          <a:bodyPr/>
          <a:lstStyle/>
          <a:p>
            <a:endParaRPr lang="en-US"/>
          </a:p>
        </p:txBody>
      </p:sp>
      <p:sp>
        <p:nvSpPr>
          <p:cNvPr id="126" name="Shape 5"/>
          <p:cNvSpPr/>
          <p:nvPr/>
        </p:nvSpPr>
        <p:spPr>
          <a:xfrm>
            <a:off x="822960" y="5690616"/>
            <a:ext cx="384048" cy="384048"/>
          </a:xfrm>
          <a:prstGeom prst="ellipse">
            <a:avLst/>
          </a:prstGeom>
          <a:solidFill>
            <a:srgbClr val="1F6F6B"/>
          </a:solidFill>
          <a:ln/>
        </p:spPr>
        <p:txBody>
          <a:bodyPr/>
          <a:lstStyle/>
          <a:p>
            <a:endParaRPr lang="en-US"/>
          </a:p>
        </p:txBody>
      </p:sp>
      <p:sp>
        <p:nvSpPr>
          <p:cNvPr id="127" name="Text 6"/>
          <p:cNvSpPr txBox="1"/>
          <p:nvPr/>
        </p:nvSpPr>
        <p:spPr>
          <a:xfrm>
            <a:off x="822960" y="5690616"/>
            <a:ext cx="384048" cy="384048"/>
          </a:xfrm>
          <a:prstGeom prst="rect">
            <a:avLst/>
          </a:prstGeom>
          <a:noFill/>
          <a:ln/>
        </p:spPr>
        <p:txBody>
          <a:bodyPr wrap="square" lIns="0" tIns="0" rIns="0" bIns="0" rtlCol="0" anchor="ctr"/>
          <a:lstStyle/>
          <a:p>
            <a:pPr marL="0" indent="0" algn="ctr">
              <a:buNone/>
            </a:pPr>
            <a:r>
              <a:rPr lang="en-US" sz="1800" b="1" dirty="0">
                <a:solidFill>
                  <a:srgbClr val="FFFFFF"/>
                </a:solidFill>
                <a:latin typeface="Calibri" pitchFamily="34" charset="0"/>
                <a:ea typeface="Calibri" pitchFamily="34" charset="-122"/>
                <a:cs typeface="Calibri" pitchFamily="34" charset="-120"/>
              </a:rPr>
              <a:t>10</a:t>
            </a:r>
            <a:endParaRPr lang="en-US" sz="1800" dirty="0"/>
          </a:p>
        </p:txBody>
      </p:sp>
      <p:sp>
        <p:nvSpPr>
          <p:cNvPr id="128" name="Text 7"/>
          <p:cNvSpPr txBox="1"/>
          <p:nvPr/>
        </p:nvSpPr>
        <p:spPr>
          <a:xfrm>
            <a:off x="1371600" y="5516880"/>
            <a:ext cx="6766560" cy="292608"/>
          </a:xfrm>
          <a:prstGeom prst="rect">
            <a:avLst/>
          </a:prstGeom>
          <a:noFill/>
          <a:ln/>
        </p:spPr>
        <p:txBody>
          <a:bodyPr wrap="square" lIns="0" tIns="0" rIns="0" bIns="0" rtlCol="0" anchor="t"/>
          <a:lstStyle/>
          <a:p>
            <a:pPr marL="0" indent="0" algn="l">
              <a:buNone/>
            </a:pPr>
            <a:r>
              <a:rPr lang="en-US" sz="2000" b="1" dirty="0">
                <a:solidFill>
                  <a:srgbClr val="0E3B3E"/>
                </a:solidFill>
                <a:latin typeface="Calibri" pitchFamily="34" charset="0"/>
                <a:ea typeface="Calibri" pitchFamily="34" charset="-122"/>
                <a:cs typeface="Calibri" pitchFamily="34" charset="-120"/>
              </a:rPr>
              <a:t>Standing records</a:t>
            </a:r>
            <a:endParaRPr lang="en-US" sz="2000" dirty="0"/>
          </a:p>
        </p:txBody>
      </p:sp>
      <p:sp>
        <p:nvSpPr>
          <p:cNvPr id="129" name="Text 8"/>
          <p:cNvSpPr txBox="1"/>
          <p:nvPr/>
        </p:nvSpPr>
        <p:spPr>
          <a:xfrm>
            <a:off x="1371600" y="5809488"/>
            <a:ext cx="7589520" cy="502920"/>
          </a:xfrm>
          <a:prstGeom prst="rect">
            <a:avLst/>
          </a:prstGeom>
          <a:noFill/>
          <a:ln/>
        </p:spPr>
        <p:txBody>
          <a:bodyPr wrap="square" lIns="0" tIns="0" rIns="0" bIns="0" rtlCol="0" anchor="t"/>
          <a:lstStyle/>
          <a:p>
            <a:pPr marL="0" indent="0" algn="l">
              <a:buNone/>
            </a:pPr>
            <a:r>
              <a:rPr lang="en-US" sz="1800" dirty="0">
                <a:solidFill>
                  <a:srgbClr val="3E4F4C"/>
                </a:solidFill>
                <a:latin typeface="Calibri" pitchFamily="34" charset="0"/>
                <a:ea typeface="Calibri" pitchFamily="34" charset="-122"/>
                <a:cs typeface="Calibri" pitchFamily="34" charset="-120"/>
              </a:rPr>
              <a:t>A compendium of County rules, a running list of projects for cumulative review, a roster of community organizations, and public reporting of permit cycle times.</a:t>
            </a:r>
            <a:endParaRPr lang="en-US" sz="1800" dirty="0"/>
          </a:p>
        </p:txBody>
      </p:sp>
      <p:sp>
        <p:nvSpPr>
          <p:cNvPr id="130" name="Text 9"/>
          <p:cNvSpPr txBox="1"/>
          <p:nvPr/>
        </p:nvSpPr>
        <p:spPr>
          <a:xfrm>
            <a:off x="9189720" y="5736336"/>
            <a:ext cx="2212848" cy="292608"/>
          </a:xfrm>
          <a:prstGeom prst="rect">
            <a:avLst/>
          </a:prstGeom>
          <a:noFill/>
          <a:ln/>
        </p:spPr>
        <p:txBody>
          <a:bodyPr wrap="square" lIns="0" tIns="0" rIns="0" bIns="0" rtlCol="0" anchor="t"/>
          <a:lstStyle/>
          <a:p>
            <a:pPr marL="0" indent="0" algn="r">
              <a:buNone/>
            </a:pPr>
            <a:r>
              <a:rPr lang="en-US" sz="1800" b="1" dirty="0">
                <a:solidFill>
                  <a:srgbClr val="B4551F"/>
                </a:solidFill>
                <a:latin typeface="Calibri" pitchFamily="34" charset="0"/>
                <a:ea typeface="Calibri" pitchFamily="34" charset="-122"/>
                <a:cs typeface="Calibri" pitchFamily="34" charset="-120"/>
              </a:rPr>
              <a:t>Administration / Community Dev.</a:t>
            </a:r>
            <a:endParaRPr lang="en-US" sz="18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2C2E"/>
        </a:solidFill>
        <a:effectLst/>
      </p:bgPr>
    </p:bg>
    <p:spTree>
      <p:nvGrpSpPr>
        <p:cNvPr id="1" name="">
          <a:extLst>
            <a:ext uri="{FF2B5EF4-FFF2-40B4-BE49-F238E27FC236}">
              <a16:creationId xmlns:a16="http://schemas.microsoft.com/office/drawing/2014/main" id="{32178C38-C8F7-D72A-6A44-0866C9F6BD0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060FB07-76C5-9C0A-CD9F-B181D1D2A1B8}"/>
              </a:ext>
            </a:extLst>
          </p:cNvPr>
          <p:cNvSpPr/>
          <p:nvPr/>
        </p:nvSpPr>
        <p:spPr>
          <a:xfrm>
            <a:off x="8732520" y="-1371600"/>
            <a:ext cx="5120640" cy="5120640"/>
          </a:xfrm>
          <a:prstGeom prst="ellipse">
            <a:avLst/>
          </a:prstGeom>
          <a:solidFill>
            <a:srgbClr val="0E3B3E"/>
          </a:solidFill>
          <a:ln/>
        </p:spPr>
        <p:txBody>
          <a:bodyPr/>
          <a:lstStyle/>
          <a:p>
            <a:endParaRPr lang="en-US"/>
          </a:p>
        </p:txBody>
      </p:sp>
      <p:sp>
        <p:nvSpPr>
          <p:cNvPr id="3" name="Shape 1">
            <a:extLst>
              <a:ext uri="{FF2B5EF4-FFF2-40B4-BE49-F238E27FC236}">
                <a16:creationId xmlns:a16="http://schemas.microsoft.com/office/drawing/2014/main" id="{4EE9B994-F966-CDC9-F3DC-D9130054DED1}"/>
              </a:ext>
            </a:extLst>
          </p:cNvPr>
          <p:cNvSpPr/>
          <p:nvPr/>
        </p:nvSpPr>
        <p:spPr>
          <a:xfrm>
            <a:off x="9829800" y="-274320"/>
            <a:ext cx="2926080" cy="2926080"/>
          </a:xfrm>
          <a:prstGeom prst="ellipse">
            <a:avLst/>
          </a:prstGeom>
          <a:solidFill>
            <a:srgbClr val="1F6F6B"/>
          </a:solidFill>
          <a:ln/>
        </p:spPr>
        <p:txBody>
          <a:bodyPr/>
          <a:lstStyle/>
          <a:p>
            <a:endParaRPr lang="en-US"/>
          </a:p>
        </p:txBody>
      </p:sp>
      <p:sp>
        <p:nvSpPr>
          <p:cNvPr id="6" name="Text 4">
            <a:extLst>
              <a:ext uri="{FF2B5EF4-FFF2-40B4-BE49-F238E27FC236}">
                <a16:creationId xmlns:a16="http://schemas.microsoft.com/office/drawing/2014/main" id="{C3DACD1E-4977-C470-AB05-ADDDA4B7A47E}"/>
              </a:ext>
            </a:extLst>
          </p:cNvPr>
          <p:cNvSpPr txBox="1"/>
          <p:nvPr/>
        </p:nvSpPr>
        <p:spPr>
          <a:xfrm>
            <a:off x="566928" y="1783080"/>
            <a:ext cx="8138160" cy="914400"/>
          </a:xfrm>
          <a:prstGeom prst="rect">
            <a:avLst/>
          </a:prstGeom>
          <a:noFill/>
          <a:ln/>
        </p:spPr>
        <p:txBody>
          <a:bodyPr wrap="square" lIns="0" tIns="0" rIns="0" bIns="0"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Draft Lake County Energy Strategy</a:t>
            </a:r>
            <a:endParaRPr lang="en-US" sz="4600" dirty="0"/>
          </a:p>
        </p:txBody>
      </p:sp>
      <p:sp>
        <p:nvSpPr>
          <p:cNvPr id="7" name="Text 5">
            <a:extLst>
              <a:ext uri="{FF2B5EF4-FFF2-40B4-BE49-F238E27FC236}">
                <a16:creationId xmlns:a16="http://schemas.microsoft.com/office/drawing/2014/main" id="{D971BBAB-A852-F4BC-3F6A-2BD2E800E4FF}"/>
              </a:ext>
            </a:extLst>
          </p:cNvPr>
          <p:cNvSpPr txBox="1"/>
          <p:nvPr/>
        </p:nvSpPr>
        <p:spPr>
          <a:xfrm>
            <a:off x="566928" y="3108960"/>
            <a:ext cx="8138160" cy="502920"/>
          </a:xfrm>
          <a:prstGeom prst="rect">
            <a:avLst/>
          </a:prstGeom>
          <a:noFill/>
          <a:ln/>
        </p:spPr>
        <p:txBody>
          <a:bodyPr wrap="square" lIns="0" tIns="0" rIns="0" bIns="0" rtlCol="0" anchor="ctr"/>
          <a:lstStyle/>
          <a:p>
            <a:pPr marL="0" indent="0">
              <a:buNone/>
            </a:pPr>
            <a:r>
              <a:rPr lang="en-US" sz="2300" dirty="0">
                <a:solidFill>
                  <a:srgbClr val="BFD4CF"/>
                </a:solidFill>
                <a:latin typeface="Calibri" pitchFamily="34" charset="0"/>
                <a:ea typeface="Calibri" pitchFamily="34" charset="-122"/>
                <a:cs typeface="Calibri" pitchFamily="34" charset="-120"/>
              </a:rPr>
              <a:t>Constraints, Framework, and Recommended Next Steps</a:t>
            </a:r>
            <a:endParaRPr lang="en-US" sz="2300" dirty="0"/>
          </a:p>
        </p:txBody>
      </p:sp>
      <p:sp>
        <p:nvSpPr>
          <p:cNvPr id="8" name="Text 6">
            <a:extLst>
              <a:ext uri="{FF2B5EF4-FFF2-40B4-BE49-F238E27FC236}">
                <a16:creationId xmlns:a16="http://schemas.microsoft.com/office/drawing/2014/main" id="{92FB471E-BA95-45E4-0680-94B08975CCF8}"/>
              </a:ext>
            </a:extLst>
          </p:cNvPr>
          <p:cNvSpPr txBox="1"/>
          <p:nvPr/>
        </p:nvSpPr>
        <p:spPr>
          <a:xfrm>
            <a:off x="566928" y="3977640"/>
            <a:ext cx="8229600" cy="1371600"/>
          </a:xfrm>
          <a:prstGeom prst="rect">
            <a:avLst/>
          </a:prstGeom>
          <a:noFill/>
          <a:ln/>
        </p:spPr>
        <p:txBody>
          <a:bodyPr wrap="square" lIns="0" tIns="0" rIns="0" bIns="0" rtlCol="0" anchor="ctr"/>
          <a:lstStyle/>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Board of Supervisors  ·  September 15, 2026</a:t>
            </a: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Ben Rickelman, Deputy County Administrative Officer</a:t>
            </a:r>
          </a:p>
          <a:p>
            <a:pPr marL="0" indent="0">
              <a:lnSpc>
                <a:spcPts val="2800"/>
              </a:lnSpc>
              <a:buNone/>
            </a:pPr>
            <a:endParaRPr lang="en-US" sz="1800" dirty="0"/>
          </a:p>
          <a:p>
            <a:pPr marL="0" indent="0">
              <a:lnSpc>
                <a:spcPts val="2800"/>
              </a:lnSpc>
              <a:buNone/>
            </a:pPr>
            <a:r>
              <a:rPr lang="en-US" sz="1800" dirty="0">
                <a:solidFill>
                  <a:srgbClr val="9DB8B3"/>
                </a:solidFill>
                <a:latin typeface="Calibri" pitchFamily="34" charset="0"/>
                <a:ea typeface="Calibri" pitchFamily="34" charset="-122"/>
                <a:cs typeface="Calibri" pitchFamily="34" charset="-120"/>
              </a:rPr>
              <a:t>Prepared through the Ad Hoc Energy Policy Committee</a:t>
            </a:r>
            <a:endParaRPr lang="en-US" sz="1800" dirty="0"/>
          </a:p>
        </p:txBody>
      </p:sp>
    </p:spTree>
    <p:extLst>
      <p:ext uri="{BB962C8B-B14F-4D97-AF65-F5344CB8AC3E}">
        <p14:creationId xmlns:p14="http://schemas.microsoft.com/office/powerpoint/2010/main" val="12838016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2252</TotalTime>
  <Words>3976</Words>
  <Application>Microsoft Office PowerPoint</Application>
  <PresentationFormat>Widescreen</PresentationFormat>
  <Paragraphs>321</Paragraphs>
  <Slides>22</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Lake County Energy Policy — Draft for the Board of Supervisors</dc:title>
  <dc:subject>PptxGenJS Presentation</dc:subject>
  <dc:creator>Ben Rickelman</dc:creator>
  <cp:lastModifiedBy>Benjamin Rickelman</cp:lastModifiedBy>
  <cp:revision>35</cp:revision>
  <cp:lastPrinted>2026-09-10T15:21:32Z</cp:lastPrinted>
  <dcterms:created xsi:type="dcterms:W3CDTF">2026-08-31T02:59:18Z</dcterms:created>
  <dcterms:modified xsi:type="dcterms:W3CDTF">2026-09-10T22:30:46Z</dcterms:modified>
</cp:coreProperties>
</file>