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40" r:id="rId2"/>
  </p:sldMasterIdLst>
  <p:notesMasterIdLst>
    <p:notesMasterId r:id="rId16"/>
  </p:notesMasterIdLst>
  <p:sldIdLst>
    <p:sldId id="256" r:id="rId3"/>
    <p:sldId id="270" r:id="rId4"/>
    <p:sldId id="261" r:id="rId5"/>
    <p:sldId id="272" r:id="rId6"/>
    <p:sldId id="263" r:id="rId7"/>
    <p:sldId id="260" r:id="rId8"/>
    <p:sldId id="258" r:id="rId9"/>
    <p:sldId id="257" r:id="rId10"/>
    <p:sldId id="277" r:id="rId11"/>
    <p:sldId id="275" r:id="rId12"/>
    <p:sldId id="276" r:id="rId13"/>
    <p:sldId id="278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7" autoAdjust="0"/>
    <p:restoredTop sz="92978" autoAdjust="0"/>
  </p:normalViewPr>
  <p:slideViewPr>
    <p:cSldViewPr snapToGrid="0">
      <p:cViewPr>
        <p:scale>
          <a:sx n="100" d="100"/>
          <a:sy n="100" d="100"/>
        </p:scale>
        <p:origin x="85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E283D-64F3-43F5-BC9A-9A9F07F7F646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5064B-FBE6-4BCD-A5AF-FCC1B398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3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5EA6B-33E1-40BE-B05C-562A4D85A7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725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F5064B-FBE6-4BCD-A5AF-FCC1B398F8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15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F5064B-FBE6-4BCD-A5AF-FCC1B398F8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07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2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5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1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1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3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4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4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5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45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E8CE-B9A0-3542-44D6-9E0533219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6EA8D-31C0-CB3D-4D7B-EB6365F9A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3C65D-41B0-CC84-021D-76EF734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776A9-480D-18C0-2EB6-AB87A1F7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7FD46-198F-190C-E5F0-D5944E9C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24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95A7E-32D0-50E5-5ADB-3DCDA8C4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FE28-8434-1286-9E35-2FEA5CBC8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AEBF0-F0F4-8A6B-A707-CCA1CFC9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282B2-ABA9-1D5C-2540-1AE7AFE2A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A4DFE-933E-352D-A24C-66AC58D1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1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59AB-50C2-32C1-6C1D-E5B9C307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3B35B-6745-13B4-A0FA-A75933C74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552C3-543B-99AE-ECAB-5CAD36A2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A9022-7AAD-A977-C604-434BDC9F1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1931C-19D4-F8C3-CE40-F939C1C4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22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A09E-BEC3-446A-EB62-ADA07BA7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3C9A8-7127-D42B-CDB8-115175555C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6BA52-A0C5-5C0D-3E2E-821FD86C7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E76BD-A20A-E36A-63DA-94216F22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76A5D-FD2E-9AE0-7B42-E9DF2F29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B61CA-A781-CE4D-6FB2-B2467FA2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3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8D48-9507-61C8-52FE-DB86E476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02008-44FD-848F-6265-57EBC9ED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4F4DD-2045-0562-174B-B1FD42DB0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6C835-5AD3-7042-22F7-6FA236617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71727B-F19A-F5CD-84FF-0B73121705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02B88E-E151-5E0E-E3CE-C2636D92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87FAD6-96FA-B15E-7267-4F146086A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250770-7808-1B00-4908-CF16DB09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94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8C2D-AB36-408E-593C-F31858E8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E1E38-5573-F948-470A-CA86E5A2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9CDDDF-4842-96C2-A525-8B086C88A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84B3AD-AAB3-6E84-5D19-01489358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49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E2B706-D30B-D8B7-2038-83A5B9AA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43F295-3FDA-B977-DD07-5FC98630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BDA87-3846-0094-483F-A21941EF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81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F2B0-5830-D5E0-604E-4DA5C4D44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6291F-E9E4-0BDE-7631-738304909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5A439-1E39-F4F4-837C-6E6FED1DD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660A4-F93A-81F8-9D91-543A3F04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D73D8-9CF1-B596-0A1F-29834492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97EC7-252C-6FD6-6FAF-2EDA55C4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76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54236-EB6A-3A23-0F61-2D24AC7A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0A9AFC-7E40-9ED5-D594-D476B67A9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68DFF-63E5-2ECB-8E17-C1E82BD0A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3BA72-B5E7-D35D-1C91-E830358D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31BCF-7654-1FEE-B576-80579B68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53AD9-2E2E-8430-9F4D-26830062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55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0F71-C734-625C-3626-E1E4B5FD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A1A37-7EB9-CDA5-CB5C-E23952924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7987A-B2B4-FEE7-85F9-D38759409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D494F-A0DD-13C1-0F41-3DCF76F8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6E005-925A-AA46-FFDA-95D17273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70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2DD18-C2CA-9E93-D20D-51A5DB509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44DD-3269-2B4F-3BFC-9CE6CEF36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02A14-7706-3CFC-C1B8-6D33A483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7EA95-434B-E08B-120F-A82EBF91B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B7391-70BD-7E08-3D8B-795579B9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26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EEE247-8E1C-95F3-6AF9-BAC9C7D46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73D20-ED18-7B4E-309E-244881DF9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DF83F-386E-558E-6E7F-40CEBC009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41F3D5-DEAD-44F3-A6E2-9D543C8E272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5F835-6847-76EE-FE57-7DFB9CBB8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8ED87-3F02-612D-7CEB-A9C4F069E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7AACE7-7632-40D1-8204-84351D3EA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0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4D3619-8CDE-5BAC-0E0A-7D8E6D9A37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15730"/>
          <a:stretch>
            <a:fillRect/>
          </a:stretch>
        </p:blipFill>
        <p:spPr>
          <a:xfrm>
            <a:off x="12476" y="-4"/>
            <a:ext cx="1219200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665FBD-4B86-E38D-9DE9-DEE7D06F5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903712" cy="2450592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FFFFFF"/>
                </a:solidFill>
                <a:latin typeface="Century Gothic" panose="020B0502020202020204" pitchFamily="34" charset="0"/>
              </a:rPr>
              <a:t>Community Science Hitch Spawner Observation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7045CD-E124-74CF-B4D4-F6AB18E30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919" y="2809800"/>
            <a:ext cx="5773614" cy="861461"/>
          </a:xfrm>
        </p:spPr>
        <p:txBody>
          <a:bodyPr anchor="b">
            <a:normAutofit fontScale="85000" lnSpcReduction="10000"/>
          </a:bodyPr>
          <a:lstStyle/>
          <a:p>
            <a:r>
              <a:rPr lang="en-US" sz="3600" dirty="0">
                <a:solidFill>
                  <a:srgbClr val="FFFFFF"/>
                </a:solidFill>
                <a:latin typeface="Century Gothic" panose="020B0502020202020204" pitchFamily="34" charset="0"/>
              </a:rPr>
              <a:t>2026 Summary &amp; Outcomes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79B058-7641-EBB5-4889-971281C69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476" y="0"/>
            <a:ext cx="4881523" cy="2171700"/>
          </a:xfrm>
          <a:prstGeom prst="rect">
            <a:avLst/>
          </a:prstGeom>
        </p:spPr>
      </p:pic>
      <p:pic>
        <p:nvPicPr>
          <p:cNvPr id="7" name="Picture 6" descr="A blue circle with a tree and a white text&#10;&#10;Description automatically generated">
            <a:extLst>
              <a:ext uri="{FF2B5EF4-FFF2-40B4-BE49-F238E27FC236}">
                <a16:creationId xmlns:a16="http://schemas.microsoft.com/office/drawing/2014/main" id="{3154D57C-98CF-B5E5-370A-6675DAA91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9" y="4082844"/>
            <a:ext cx="3084015" cy="23635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905CDF-08A7-AB2F-C688-3E26D41759A5}"/>
              </a:ext>
            </a:extLst>
          </p:cNvPr>
          <p:cNvSpPr txBox="1"/>
          <p:nvPr/>
        </p:nvSpPr>
        <p:spPr>
          <a:xfrm>
            <a:off x="3075709" y="5181676"/>
            <a:ext cx="893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Presentation By:  Chris Childers, Hitch Program Coordinator &amp; Taylor Woodruff, Hitch Program Technician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9/22/2026</a:t>
            </a:r>
          </a:p>
        </p:txBody>
      </p:sp>
      <p:pic>
        <p:nvPicPr>
          <p:cNvPr id="12" name="Picture 11" descr="A close-up of a fish&#10;&#10;AI-generated content may be incorrect.">
            <a:extLst>
              <a:ext uri="{FF2B5EF4-FFF2-40B4-BE49-F238E27FC236}">
                <a16:creationId xmlns:a16="http://schemas.microsoft.com/office/drawing/2014/main" id="{84E72EF2-0215-9C3A-D107-E964C58D0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61228"/>
            <a:ext cx="5903712" cy="219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0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16AE4-7B92-8374-D412-2CF00CC06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D7F6A1-0E9C-F83E-A546-25761929B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8E17E6-3CC8-7199-B033-E3869424C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39" y="290707"/>
            <a:ext cx="9176097" cy="1172926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What Is Community Science?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2C1BD1-4FD9-BA16-A839-FDEED1AE2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F3380-D9E6-1CB1-DFE7-BFA48B71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433" y="2242465"/>
            <a:ext cx="5722567" cy="4543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chemeClr val="bg1"/>
                </a:solidFill>
                <a:latin typeface="Century Gothic" panose="020B0502020202020204" pitchFamily="34" charset="0"/>
              </a:rPr>
              <a:t>Definition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form of research that provides everyone—regardless of their background—an opportunity to contribute meaningful data to further our scientific understanding of key issues</a:t>
            </a: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In simple terms community science is public participation in scientific research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4E3335-E5B4-B7DF-FCE6-6667AA2B5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grass, sky, outdoor, nature&#10;&#10;Description automatically generated">
            <a:extLst>
              <a:ext uri="{FF2B5EF4-FFF2-40B4-BE49-F238E27FC236}">
                <a16:creationId xmlns:a16="http://schemas.microsoft.com/office/drawing/2014/main" id="{A3ED25FE-A391-201F-F50D-628AC0367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80" y="2490071"/>
            <a:ext cx="5820887" cy="43656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CD6BC5-B4A5-91B3-B103-FBBE83DE4922}"/>
              </a:ext>
            </a:extLst>
          </p:cNvPr>
          <p:cNvSpPr txBox="1"/>
          <p:nvPr/>
        </p:nvSpPr>
        <p:spPr>
          <a:xfrm>
            <a:off x="9972676" y="2213072"/>
            <a:ext cx="1856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Adobe Creek 4/11/23 </a:t>
            </a:r>
          </a:p>
        </p:txBody>
      </p:sp>
    </p:spTree>
    <p:extLst>
      <p:ext uri="{BB962C8B-B14F-4D97-AF65-F5344CB8AC3E}">
        <p14:creationId xmlns:p14="http://schemas.microsoft.com/office/powerpoint/2010/main" val="1027264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4730BF-9FA0-B065-ECD4-051157154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291" y="52303"/>
            <a:ext cx="5094454" cy="1325563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PURPOSE / GOALS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B10E-E8E4-8AAC-815D-D9B6B4B55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90" y="2157589"/>
            <a:ext cx="5447746" cy="456916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Monitor relative population trends over time to help with long term conservation and management decisions</a:t>
            </a:r>
          </a:p>
          <a:p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Monitoring is beneficial for presence/absence before and after creek restoration projects and barrier removal efforts</a:t>
            </a:r>
          </a:p>
          <a:p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Community Involvement education / outreach / engagement</a:t>
            </a:r>
          </a:p>
          <a:p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To understand what extent hitch occupy creeks, what creeks are occupied and how far upstream they migrate to spawn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When do  hitch enter specific creeks?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How long do hitch occupy each creek?</a:t>
            </a:r>
          </a:p>
          <a:p>
            <a:pPr marL="0" indent="0"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1DB9F-FBD8-AD44-4DF8-358A6131E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 r="4611"/>
          <a:stretch/>
        </p:blipFill>
        <p:spPr>
          <a:xfrm rot="5400000">
            <a:off x="5566772" y="595720"/>
            <a:ext cx="6858000" cy="5666559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0B2BD64-E6DC-EE94-DF14-3CCA5231EE18}"/>
              </a:ext>
            </a:extLst>
          </p:cNvPr>
          <p:cNvSpPr txBox="1"/>
          <p:nvPr/>
        </p:nvSpPr>
        <p:spPr>
          <a:xfrm>
            <a:off x="9372785" y="6472836"/>
            <a:ext cx="24562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Century Gothic" panose="020B0502020202020204" pitchFamily="34" charset="0"/>
              </a:rPr>
              <a:t>Adobe Creek 3/16/26 (T. Woodruff) </a:t>
            </a:r>
          </a:p>
        </p:txBody>
      </p:sp>
    </p:spTree>
    <p:extLst>
      <p:ext uri="{BB962C8B-B14F-4D97-AF65-F5344CB8AC3E}">
        <p14:creationId xmlns:p14="http://schemas.microsoft.com/office/powerpoint/2010/main" val="1123973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3A7C3-64A2-E120-3A4D-1B616E39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40" y="290707"/>
            <a:ext cx="4800600" cy="1172926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DESIGN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BD76B-63F0-4E15-6D80-3EB875FA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40" y="2023677"/>
            <a:ext cx="4800600" cy="4543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All volunteers are required to attend training once yearly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In person and field components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Sites are pre-selected for repeatability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Locations monitored once a week for 10 weeks starting March 9</a:t>
            </a:r>
            <a:r>
              <a:rPr lang="en-US" sz="20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Bridge crossings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Adopt a pre-selected public site each year 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Private property sponsored sites 5-10 year commitment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BD68B56-3D29-862D-3AFC-F4A306308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299" y="123825"/>
            <a:ext cx="4094753" cy="30694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450C06-EBCE-4628-FAC0-7DB29627B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1" r="3432"/>
          <a:stretch>
            <a:fillRect/>
          </a:stretch>
        </p:blipFill>
        <p:spPr>
          <a:xfrm rot="5400000">
            <a:off x="8067867" y="2972990"/>
            <a:ext cx="3428999" cy="40933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5340C9-781B-9C69-C2D6-F7C341A4FAA3}"/>
              </a:ext>
            </a:extLst>
          </p:cNvPr>
          <p:cNvSpPr txBox="1"/>
          <p:nvPr/>
        </p:nvSpPr>
        <p:spPr>
          <a:xfrm>
            <a:off x="10334625" y="3298195"/>
            <a:ext cx="1494427" cy="2539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2/27/25 (A. Balletto)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8A1E1-C3FE-BD7E-EE33-4B187401337E}"/>
              </a:ext>
            </a:extLst>
          </p:cNvPr>
          <p:cNvSpPr txBox="1"/>
          <p:nvPr/>
        </p:nvSpPr>
        <p:spPr>
          <a:xfrm>
            <a:off x="10334625" y="2979781"/>
            <a:ext cx="1494427" cy="2539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2/18/26 (M. Page)</a:t>
            </a:r>
          </a:p>
        </p:txBody>
      </p:sp>
    </p:spTree>
    <p:extLst>
      <p:ext uri="{BB962C8B-B14F-4D97-AF65-F5344CB8AC3E}">
        <p14:creationId xmlns:p14="http://schemas.microsoft.com/office/powerpoint/2010/main" val="3707215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1E2A83-54D0-921E-5CDF-D420A53DC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A37F9FE-0E69-3AB3-CF6D-F14D846A2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043AC7-F4D1-CC8B-1CE9-2E06D0E1D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40" y="290707"/>
            <a:ext cx="5559594" cy="1172926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SURVEY VALIDATION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B3241F-8A6A-5D57-CB19-18D218AD6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0DA4C-49F2-9066-3A21-E56DF807E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40" y="2023677"/>
            <a:ext cx="4800600" cy="37115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If site conditions are not ideal, then survey is not conducted and a reason is listed (dry, turbid, bloom, floating vegetation)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Water Visibility (turbidity)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Reduces ability to positively ID fish species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Fish ID Confidence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How confident are you with fish ID</a:t>
            </a: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Data randomly selected for QA/QC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LCWPD double check in the field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B28EE7-2770-6D8C-9F8B-36970DD4B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3C9790-D09C-E4EB-D7F6-53F49F43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731" y="0"/>
            <a:ext cx="2420322" cy="3231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FD224-50D8-AC5C-BAA1-F0DC5B643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891" y="15071"/>
            <a:ext cx="1822862" cy="3243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ACC444-5FC7-C934-0F34-189D41867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380" y="3231160"/>
            <a:ext cx="2414225" cy="3225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ADBF6D-FBD8-BD66-F6E8-66969368D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7614" y="3258424"/>
            <a:ext cx="1816765" cy="3225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67D50-F866-C6AF-7119-B6C41D6774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889" r="24705"/>
          <a:stretch>
            <a:fillRect/>
          </a:stretch>
        </p:blipFill>
        <p:spPr>
          <a:xfrm>
            <a:off x="5248117" y="3258424"/>
            <a:ext cx="2339497" cy="3225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4D50EE-7CD4-9A0A-5B52-DD34FC82BCC9}"/>
              </a:ext>
            </a:extLst>
          </p:cNvPr>
          <p:cNvSpPr txBox="1"/>
          <p:nvPr/>
        </p:nvSpPr>
        <p:spPr>
          <a:xfrm>
            <a:off x="8791575" y="2981425"/>
            <a:ext cx="640529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Azolla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A65916-9C9C-F06F-1025-EB1BF4691D45}"/>
              </a:ext>
            </a:extLst>
          </p:cNvPr>
          <p:cNvSpPr txBox="1"/>
          <p:nvPr/>
        </p:nvSpPr>
        <p:spPr>
          <a:xfrm>
            <a:off x="10791826" y="2954161"/>
            <a:ext cx="1037228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Duckweed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8BC49-68E2-6163-43F1-090E06D9FE11}"/>
              </a:ext>
            </a:extLst>
          </p:cNvPr>
          <p:cNvSpPr txBox="1"/>
          <p:nvPr/>
        </p:nvSpPr>
        <p:spPr>
          <a:xfrm>
            <a:off x="11125634" y="6192857"/>
            <a:ext cx="692971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Turbid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BCFA04-F2BF-52BD-63B9-3A2AC6FB7E6B}"/>
              </a:ext>
            </a:extLst>
          </p:cNvPr>
          <p:cNvSpPr txBox="1"/>
          <p:nvPr/>
        </p:nvSpPr>
        <p:spPr>
          <a:xfrm>
            <a:off x="8916380" y="6224778"/>
            <a:ext cx="487999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HAB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EC7EF2-5FB1-81E3-63B8-AA34EFC3AF5F}"/>
              </a:ext>
            </a:extLst>
          </p:cNvPr>
          <p:cNvSpPr txBox="1"/>
          <p:nvPr/>
        </p:nvSpPr>
        <p:spPr>
          <a:xfrm>
            <a:off x="7104839" y="6211907"/>
            <a:ext cx="487999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Dry</a:t>
            </a:r>
          </a:p>
        </p:txBody>
      </p:sp>
    </p:spTree>
    <p:extLst>
      <p:ext uri="{BB962C8B-B14F-4D97-AF65-F5344CB8AC3E}">
        <p14:creationId xmlns:p14="http://schemas.microsoft.com/office/powerpoint/2010/main" val="43340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3E4CD57-7860-195A-FF03-C73F4339D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1" t="25309" r="16677" b="25309"/>
          <a:stretch>
            <a:fillRect/>
          </a:stretch>
        </p:blipFill>
        <p:spPr>
          <a:xfrm>
            <a:off x="0" y="-1"/>
            <a:ext cx="7627958" cy="6858001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C88419F-D1A8-4F75-3C2E-484B3BA776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7958" y="45172"/>
          <a:ext cx="4505898" cy="6767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200554" imgH="8134436" progId="Excel.Sheet.12">
                  <p:embed/>
                </p:oleObj>
              </mc:Choice>
              <mc:Fallback>
                <p:oleObj name="Worksheet" r:id="rId4" imgW="5200554" imgH="8134436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CC88419F-D1A8-4F75-3C2E-484B3BA77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7958" y="45172"/>
                        <a:ext cx="4505898" cy="6767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5AD7962-CBF5-1CD0-0AEF-51A0EF5E8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67" b="-9827"/>
          <a:stretch/>
        </p:blipFill>
        <p:spPr>
          <a:xfrm>
            <a:off x="4771969" y="1117148"/>
            <a:ext cx="2451605" cy="1055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A8D82E-F240-DB4D-A3BC-8BCA81844B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5416" y="6377906"/>
            <a:ext cx="1157699" cy="434921"/>
          </a:xfrm>
          <a:prstGeom prst="rect">
            <a:avLst/>
          </a:prstGeom>
        </p:spPr>
      </p:pic>
      <p:pic>
        <p:nvPicPr>
          <p:cNvPr id="9" name="Picture 8" descr="Logo&#10;&#10;AI-generated content may be incorrect.">
            <a:extLst>
              <a:ext uri="{FF2B5EF4-FFF2-40B4-BE49-F238E27FC236}">
                <a16:creationId xmlns:a16="http://schemas.microsoft.com/office/drawing/2014/main" id="{A982BE90-96C2-C6F2-A810-83B9BD81CB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68" y="6377907"/>
            <a:ext cx="567490" cy="43492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B2A8C5-AE23-D4C0-FA24-0AE1A499B0D0}"/>
              </a:ext>
            </a:extLst>
          </p:cNvPr>
          <p:cNvSpPr/>
          <p:nvPr/>
        </p:nvSpPr>
        <p:spPr>
          <a:xfrm>
            <a:off x="4219575" y="571500"/>
            <a:ext cx="314325" cy="123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6F351E-AF99-1604-A53E-25E954A818A9}"/>
              </a:ext>
            </a:extLst>
          </p:cNvPr>
          <p:cNvSpPr txBox="1"/>
          <p:nvPr/>
        </p:nvSpPr>
        <p:spPr>
          <a:xfrm>
            <a:off x="4114017" y="531644"/>
            <a:ext cx="484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Century Gothic" panose="020B05020202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87054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5183B-663C-DB0A-8FE3-E9D68E261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3A7FF2-AF7E-4807-453F-09B058781A0C}"/>
              </a:ext>
            </a:extLst>
          </p:cNvPr>
          <p:cNvSpPr txBox="1"/>
          <p:nvPr/>
        </p:nvSpPr>
        <p:spPr>
          <a:xfrm>
            <a:off x="770659" y="289653"/>
            <a:ext cx="1065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Preliminary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</a:rPr>
              <a:t>2026 Community Science Hitch Spawner Observation Data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6588C-65F2-8F8E-2136-1187D8632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6" t="27084" r="19604" b="28333"/>
          <a:stretch>
            <a:fillRect/>
          </a:stretch>
        </p:blipFill>
        <p:spPr>
          <a:xfrm>
            <a:off x="300637" y="1284718"/>
            <a:ext cx="5413797" cy="48981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79E273-BC45-B370-07D7-A93EE525E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260" y="1284718"/>
            <a:ext cx="5893103" cy="48981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F5684A-6DEA-14A9-C8C9-7AE7DE92B0D5}"/>
              </a:ext>
            </a:extLst>
          </p:cNvPr>
          <p:cNvSpPr txBox="1"/>
          <p:nvPr/>
        </p:nvSpPr>
        <p:spPr>
          <a:xfrm>
            <a:off x="2582979" y="751318"/>
            <a:ext cx="7026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Community Scientists observed 1,152 Clear Lake hitch in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91659B-296F-C03B-78F5-17A0B3AC2C45}"/>
              </a:ext>
            </a:extLst>
          </p:cNvPr>
          <p:cNvSpPr txBox="1"/>
          <p:nvPr/>
        </p:nvSpPr>
        <p:spPr>
          <a:xfrm>
            <a:off x="10648950" y="5875105"/>
            <a:ext cx="1242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TOTAL: 1,152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19E855-8772-5F4C-E5D0-659CC7D7DA9E}"/>
              </a:ext>
            </a:extLst>
          </p:cNvPr>
          <p:cNvSpPr txBox="1"/>
          <p:nvPr/>
        </p:nvSpPr>
        <p:spPr>
          <a:xfrm>
            <a:off x="1469121" y="6246249"/>
            <a:ext cx="9058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entury Gothic" panose="020B0502020202020204" pitchFamily="34" charset="0"/>
              </a:rPr>
              <a:t>* No hitch were observed in Alley, Burns Valley, Clayton, Clover Diversion, Copsey, Dayle, Hendricks, Hill, Kelsey, Lucerne, Lyons, Manning, McGaugh, Middle, Molesworth, Morrison, Schindler, Scotts, Seigler Canyon, or Thompson creeks. </a:t>
            </a:r>
          </a:p>
        </p:txBody>
      </p:sp>
    </p:spTree>
    <p:extLst>
      <p:ext uri="{BB962C8B-B14F-4D97-AF65-F5344CB8AC3E}">
        <p14:creationId xmlns:p14="http://schemas.microsoft.com/office/powerpoint/2010/main" val="131334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44867C6-63D0-918A-1068-73B7BF6414F3}"/>
              </a:ext>
            </a:extLst>
          </p:cNvPr>
          <p:cNvSpPr txBox="1"/>
          <p:nvPr/>
        </p:nvSpPr>
        <p:spPr>
          <a:xfrm>
            <a:off x="770659" y="291582"/>
            <a:ext cx="1065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Preliminary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</a:rPr>
              <a:t>2026 Community Science Hitch Spawner Observation Data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B05E4-70A9-5B21-D433-7CCA027A73CF}"/>
              </a:ext>
            </a:extLst>
          </p:cNvPr>
          <p:cNvSpPr txBox="1"/>
          <p:nvPr/>
        </p:nvSpPr>
        <p:spPr>
          <a:xfrm>
            <a:off x="6777665" y="5665596"/>
            <a:ext cx="5015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entury Gothic" panose="020B0502020202020204" pitchFamily="34" charset="0"/>
              </a:rPr>
              <a:t>This dataset includes only survey records in which adult hitch were observed.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036C17-1D01-7A5D-2A5B-AD967943B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94" y="1392885"/>
            <a:ext cx="6077564" cy="42727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74D2EE-887A-AB16-69D2-F2FF34F4B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665" y="1392885"/>
            <a:ext cx="4941341" cy="4272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26C572-C056-3712-1ECC-81AC8BC8F5FE}"/>
              </a:ext>
            </a:extLst>
          </p:cNvPr>
          <p:cNvSpPr txBox="1"/>
          <p:nvPr/>
        </p:nvSpPr>
        <p:spPr>
          <a:xfrm>
            <a:off x="456333" y="5709344"/>
            <a:ext cx="5913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entury Gothic" panose="020B0502020202020204" pitchFamily="34" charset="0"/>
              </a:rPr>
              <a:t>2026 surveys began March 9 and continued through May 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entury Gothic" panose="020B0502020202020204" pitchFamily="34" charset="0"/>
              </a:rPr>
              <a:t>Hitch spawning migration began approximately 1 month earlier in 2026.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Century Gothic" panose="020B0502020202020204" pitchFamily="34" charset="0"/>
              </a:rPr>
              <a:t>Community scientists observed 3,347 hitch in 2025.</a:t>
            </a:r>
          </a:p>
        </p:txBody>
      </p:sp>
    </p:spTree>
    <p:extLst>
      <p:ext uri="{BB962C8B-B14F-4D97-AF65-F5344CB8AC3E}">
        <p14:creationId xmlns:p14="http://schemas.microsoft.com/office/powerpoint/2010/main" val="193758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9281-7A75-A4ED-FFD6-A33FAB5A9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4DC36BC-E6A8-7D1C-703C-F70E2EBEEB24}"/>
              </a:ext>
            </a:extLst>
          </p:cNvPr>
          <p:cNvSpPr txBox="1"/>
          <p:nvPr/>
        </p:nvSpPr>
        <p:spPr>
          <a:xfrm>
            <a:off x="770659" y="291582"/>
            <a:ext cx="1065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Preliminary</a:t>
            </a:r>
            <a:r>
              <a:rPr lang="en-US" sz="2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</a:rPr>
              <a:t>2026 Community Science Hitch Spawner Observation Data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2C339-4C5B-272C-C445-0DB54D784792}"/>
              </a:ext>
            </a:extLst>
          </p:cNvPr>
          <p:cNvSpPr txBox="1"/>
          <p:nvPr/>
        </p:nvSpPr>
        <p:spPr>
          <a:xfrm>
            <a:off x="4894818" y="6512636"/>
            <a:ext cx="23918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Adobe Creek 3/9/26 (B. Rasmussen)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AA5CB2-8D11-9207-0094-27182F9E5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4" r="14498"/>
          <a:stretch>
            <a:fillRect/>
          </a:stretch>
        </p:blipFill>
        <p:spPr>
          <a:xfrm rot="5400000">
            <a:off x="8278942" y="2759467"/>
            <a:ext cx="3189190" cy="4343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7E3E32-5C37-C83C-9F73-3AA1E6EFD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4" t="-203" r="18843" b="244"/>
          <a:stretch>
            <a:fillRect/>
          </a:stretch>
        </p:blipFill>
        <p:spPr>
          <a:xfrm rot="5400000">
            <a:off x="747701" y="2716598"/>
            <a:ext cx="3195047" cy="43970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5CFFD9-A2CE-D1AA-D25D-BD08D23D7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5" t="454" r="5911" b="-137"/>
          <a:stretch>
            <a:fillRect/>
          </a:stretch>
        </p:blipFill>
        <p:spPr>
          <a:xfrm rot="5400000">
            <a:off x="4525237" y="3419638"/>
            <a:ext cx="3195046" cy="29909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D4CC70-D660-ECC6-F918-C6E76C5A0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" t="29074" r="185" b="11907"/>
          <a:stretch>
            <a:fillRect/>
          </a:stretch>
        </p:blipFill>
        <p:spPr>
          <a:xfrm>
            <a:off x="4627285" y="819140"/>
            <a:ext cx="2990951" cy="21717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3B5AE5-2167-61FE-C48A-92F786C1A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t="10443" b="8521"/>
          <a:stretch>
            <a:fillRect/>
          </a:stretch>
        </p:blipFill>
        <p:spPr>
          <a:xfrm>
            <a:off x="7701773" y="819140"/>
            <a:ext cx="3519865" cy="21716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605AF1-CEDE-6E15-9B57-ABA30B827D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84"/>
          <a:stretch>
            <a:fillRect/>
          </a:stretch>
        </p:blipFill>
        <p:spPr>
          <a:xfrm>
            <a:off x="970362" y="819140"/>
            <a:ext cx="3573387" cy="217169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54A4F4F-06AA-3B70-5FB9-442CF294880A}"/>
              </a:ext>
            </a:extLst>
          </p:cNvPr>
          <p:cNvSpPr txBox="1"/>
          <p:nvPr/>
        </p:nvSpPr>
        <p:spPr>
          <a:xfrm>
            <a:off x="1569990" y="6512636"/>
            <a:ext cx="2023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Adobe Creek 3/9/26 (T. Irace)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C7455B-6873-7640-2DD3-1DF759048A13}"/>
              </a:ext>
            </a:extLst>
          </p:cNvPr>
          <p:cNvSpPr txBox="1"/>
          <p:nvPr/>
        </p:nvSpPr>
        <p:spPr>
          <a:xfrm>
            <a:off x="9079699" y="6521069"/>
            <a:ext cx="2104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Adobe Creek 3/16/26 (T. Irace)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9EF2DC-B5E7-E1FD-ED67-06E48E0E9FA5}"/>
              </a:ext>
            </a:extLst>
          </p:cNvPr>
          <p:cNvSpPr txBox="1"/>
          <p:nvPr/>
        </p:nvSpPr>
        <p:spPr>
          <a:xfrm>
            <a:off x="1710231" y="2990838"/>
            <a:ext cx="2093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Cole Creek 3/10/26 (K. Ziemer)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F26F12-D3F5-E2BB-33EB-5356A462A480}"/>
              </a:ext>
            </a:extLst>
          </p:cNvPr>
          <p:cNvSpPr txBox="1"/>
          <p:nvPr/>
        </p:nvSpPr>
        <p:spPr>
          <a:xfrm>
            <a:off x="8655839" y="2990833"/>
            <a:ext cx="2081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Cole Creek 3/10/26 (K. Ziemer)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097874-8011-BD5E-C0B2-8D10D6DBB127}"/>
              </a:ext>
            </a:extLst>
          </p:cNvPr>
          <p:cNvSpPr txBox="1"/>
          <p:nvPr/>
        </p:nvSpPr>
        <p:spPr>
          <a:xfrm>
            <a:off x="5061464" y="2990838"/>
            <a:ext cx="2078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Cole Creek 3/10/26 (K. Ziemer)</a:t>
            </a:r>
          </a:p>
        </p:txBody>
      </p:sp>
    </p:spTree>
    <p:extLst>
      <p:ext uri="{BB962C8B-B14F-4D97-AF65-F5344CB8AC3E}">
        <p14:creationId xmlns:p14="http://schemas.microsoft.com/office/powerpoint/2010/main" val="3808510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D039CAB-8764-E990-8DAB-B389F9F7A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094BB2-CBB1-02D5-4173-602F85B2F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Reports 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4B167-2229-D557-53C8-A8D55C9E8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r>
              <a:rPr lang="en-US" sz="1900" dirty="0">
                <a:latin typeface="Century Gothic" panose="020B0502020202020204" pitchFamily="34" charset="0"/>
              </a:rPr>
              <a:t>https://www.lakecountyca.gov/1451/Reports-Data</a:t>
            </a:r>
          </a:p>
          <a:p>
            <a:endParaRPr lang="en-US" sz="1900" dirty="0">
              <a:latin typeface="Century Gothic" panose="020B0502020202020204" pitchFamily="34" charset="0"/>
            </a:endParaRPr>
          </a:p>
          <a:p>
            <a:r>
              <a:rPr lang="en-US" sz="1900" dirty="0">
                <a:latin typeface="Century Gothic" panose="020B0502020202020204" pitchFamily="34" charset="0"/>
              </a:rPr>
              <a:t>2026 Community Science report will be publicly available after internal review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03CFFB-7E50-659E-0D2A-934A7E4B30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2" r="12570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1806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90E9A8F-1ED4-4458-1BD0-6713E0A6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4823AA-3DF0-805C-44BE-282D0950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sz="3700" dirty="0">
                <a:latin typeface="Century Gothic" panose="020B0502020202020204" pitchFamily="34" charset="0"/>
              </a:rPr>
              <a:t>TRAININGS – February 2027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BA34CE-AF54-E7F5-5992-05F7AFE2F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9" b="19012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2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8CA30-DA51-760B-7FBB-B8136046E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4670681" cy="2080251"/>
          </a:xfrm>
        </p:spPr>
        <p:txBody>
          <a:bodyPr anchor="ctr">
            <a:norm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To participate, yearly training is mandatory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Instruction on fish identification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Training workshop with LCWPD in person</a:t>
            </a:r>
          </a:p>
          <a:p>
            <a:pPr lvl="1"/>
            <a:r>
              <a:rPr lang="en-US" sz="1600" dirty="0">
                <a:latin typeface="Century Gothic" panose="020B0502020202020204" pitchFamily="34" charset="0"/>
              </a:rPr>
              <a:t>Classroom training</a:t>
            </a:r>
          </a:p>
          <a:p>
            <a:pPr lvl="1"/>
            <a:r>
              <a:rPr lang="en-US" sz="1600" dirty="0">
                <a:latin typeface="Century Gothic" panose="020B0502020202020204" pitchFamily="34" charset="0"/>
              </a:rPr>
              <a:t>Field training  </a:t>
            </a:r>
          </a:p>
          <a:p>
            <a:pPr marL="0" indent="0">
              <a:buNone/>
            </a:pPr>
            <a:endParaRPr lang="en-US" sz="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C66D49-0358-E288-B450-37D5F5B8BCD6}"/>
              </a:ext>
            </a:extLst>
          </p:cNvPr>
          <p:cNvSpPr txBox="1"/>
          <p:nvPr/>
        </p:nvSpPr>
        <p:spPr>
          <a:xfrm>
            <a:off x="9920199" y="5101349"/>
            <a:ext cx="1914525" cy="919401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Contact us to sign up!</a:t>
            </a:r>
          </a:p>
        </p:txBody>
      </p:sp>
    </p:spTree>
    <p:extLst>
      <p:ext uri="{BB962C8B-B14F-4D97-AF65-F5344CB8AC3E}">
        <p14:creationId xmlns:p14="http://schemas.microsoft.com/office/powerpoint/2010/main" val="2824548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43E3BF6-7CEC-BBFA-E5BF-470E69676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6A4D4D1-7DE2-4F61-C1FE-11FE57826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42424-A899-C964-3E01-3EBC6CC1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sz="3700" dirty="0">
                <a:latin typeface="Century Gothic" panose="020B0502020202020204" pitchFamily="34" charset="0"/>
              </a:rPr>
              <a:t>THANK YOU!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A89B5B-C70F-F906-361C-FDD740192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9" b="19012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2" name="sketch line">
            <a:extLst>
              <a:ext uri="{FF2B5EF4-FFF2-40B4-BE49-F238E27FC236}">
                <a16:creationId xmlns:a16="http://schemas.microsoft.com/office/drawing/2014/main" id="{2C35A9B7-EDBE-03CD-7593-65952E3CF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B928D-DB2A-456C-5720-CA02A886F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281168" cy="2080251"/>
          </a:xfrm>
        </p:spPr>
        <p:txBody>
          <a:bodyPr anchor="ctr">
            <a:norm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Our wonderful volunteers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Disney’s Screen Printing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City of Lakeport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Lake County Board of Supervisors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Lake County Water Resources Department </a:t>
            </a:r>
          </a:p>
          <a:p>
            <a:pPr marL="0" indent="0">
              <a:buNone/>
            </a:pPr>
            <a:endParaRPr lang="en-US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68AD60-316F-0F35-34A5-F74EF5FF8B6D}"/>
              </a:ext>
            </a:extLst>
          </p:cNvPr>
          <p:cNvSpPr txBox="1"/>
          <p:nvPr/>
        </p:nvSpPr>
        <p:spPr>
          <a:xfrm>
            <a:off x="361189" y="5817864"/>
            <a:ext cx="3542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We couldn’t have done it without you!</a:t>
            </a:r>
          </a:p>
        </p:txBody>
      </p:sp>
    </p:spTree>
    <p:extLst>
      <p:ext uri="{BB962C8B-B14F-4D97-AF65-F5344CB8AC3E}">
        <p14:creationId xmlns:p14="http://schemas.microsoft.com/office/powerpoint/2010/main" val="1693878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82103-17FE-4A60-64F0-8EC8490D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4A90249-05AA-9D37-4E7F-76E0FE78E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F61C3-E7F1-9F74-A85A-750239D65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39" y="290707"/>
            <a:ext cx="7090444" cy="1172926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QUESTIONS/COMMENTS?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D9DCDAA-448A-DD02-3CF2-00342CDB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20316-710B-C4DF-A602-108D5CBAB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9" y="2026340"/>
            <a:ext cx="6689751" cy="37115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CONTACT US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(707) 263-2344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chris.childers@lakecountyca.gov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taylor.woodruff@lakecountyca.gov</a:t>
            </a:r>
          </a:p>
          <a:p>
            <a:pPr marL="0" indent="0">
              <a:buNone/>
            </a:pPr>
            <a:r>
              <a:rPr lang="en-US" sz="2000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water.resources@lakecountyca.gov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519EFB-1DA8-B95A-7547-63B8BDF51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9996674-D37E-D725-A36A-5792BB89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898" y="4859848"/>
            <a:ext cx="4236129" cy="15914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620A5B-9D88-70BC-FB69-080C449D2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454" y="4792226"/>
            <a:ext cx="2304307" cy="1765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9AF63B-567B-BF72-26FE-983C4E6D4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492" y="2494984"/>
            <a:ext cx="5889246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6932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AnalogousFromLightSeedLeftStep">
      <a:dk1>
        <a:srgbClr val="000000"/>
      </a:dk1>
      <a:lt1>
        <a:srgbClr val="FFFFFF"/>
      </a:lt1>
      <a:dk2>
        <a:srgbClr val="213A3A"/>
      </a:dk2>
      <a:lt2>
        <a:srgbClr val="E8E5E2"/>
      </a:lt2>
      <a:accent1>
        <a:srgbClr val="84A4CF"/>
      </a:accent1>
      <a:accent2>
        <a:srgbClr val="69AEBA"/>
      </a:accent2>
      <a:accent3>
        <a:srgbClr val="73AE9E"/>
      </a:accent3>
      <a:accent4>
        <a:srgbClr val="65B27D"/>
      </a:accent4>
      <a:accent5>
        <a:srgbClr val="77B171"/>
      </a:accent5>
      <a:accent6>
        <a:srgbClr val="89AD62"/>
      </a:accent6>
      <a:hlink>
        <a:srgbClr val="987F5C"/>
      </a:hlink>
      <a:folHlink>
        <a:srgbClr val="7F7F7F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1737</TotalTime>
  <Words>584</Words>
  <Application>Microsoft Office PowerPoint</Application>
  <PresentationFormat>Widescreen</PresentationFormat>
  <Paragraphs>95</Paragraphs>
  <Slides>13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Bierstadt</vt:lpstr>
      <vt:lpstr>Century Gothic</vt:lpstr>
      <vt:lpstr>GestaltVTI</vt:lpstr>
      <vt:lpstr>Office Theme</vt:lpstr>
      <vt:lpstr>Worksheet</vt:lpstr>
      <vt:lpstr>Community Science Hitch Spawner Observation Survey</vt:lpstr>
      <vt:lpstr>What Is Community Science?</vt:lpstr>
      <vt:lpstr>PURPOSE / GOALS</vt:lpstr>
      <vt:lpstr>DESIGN</vt:lpstr>
      <vt:lpstr>SURVEY VALIDATION</vt:lpstr>
      <vt:lpstr>PowerPoint Presentation</vt:lpstr>
      <vt:lpstr>PowerPoint Presentation</vt:lpstr>
      <vt:lpstr>PowerPoint Presentation</vt:lpstr>
      <vt:lpstr>PowerPoint Presentation</vt:lpstr>
      <vt:lpstr>Reports </vt:lpstr>
      <vt:lpstr>TRAININGS – February 2027</vt:lpstr>
      <vt:lpstr>THANK YOU!</vt:lpstr>
      <vt:lpstr>QUESTIONS/COMMENTS?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Childers</dc:creator>
  <cp:lastModifiedBy>Taylor Woodruff</cp:lastModifiedBy>
  <cp:revision>61</cp:revision>
  <dcterms:created xsi:type="dcterms:W3CDTF">2025-08-27T15:17:40Z</dcterms:created>
  <dcterms:modified xsi:type="dcterms:W3CDTF">2026-08-19T15:02:02Z</dcterms:modified>
</cp:coreProperties>
</file>